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257" r:id="rId3"/>
    <p:sldId id="286" r:id="rId4"/>
    <p:sldId id="338" r:id="rId5"/>
    <p:sldId id="260" r:id="rId6"/>
    <p:sldId id="299" r:id="rId7"/>
    <p:sldId id="283" r:id="rId8"/>
    <p:sldId id="284" r:id="rId9"/>
    <p:sldId id="281" r:id="rId10"/>
    <p:sldId id="298" r:id="rId11"/>
    <p:sldId id="345" r:id="rId12"/>
    <p:sldId id="268" r:id="rId13"/>
    <p:sldId id="271" r:id="rId14"/>
    <p:sldId id="316" r:id="rId15"/>
    <p:sldId id="280" r:id="rId16"/>
    <p:sldId id="269" r:id="rId17"/>
    <p:sldId id="288" r:id="rId18"/>
    <p:sldId id="272" r:id="rId19"/>
    <p:sldId id="274" r:id="rId20"/>
    <p:sldId id="273" r:id="rId21"/>
    <p:sldId id="275" r:id="rId22"/>
    <p:sldId id="376" r:id="rId23"/>
    <p:sldId id="330" r:id="rId24"/>
    <p:sldId id="317" r:id="rId25"/>
    <p:sldId id="324" r:id="rId26"/>
    <p:sldId id="332" r:id="rId27"/>
    <p:sldId id="335" r:id="rId28"/>
    <p:sldId id="337" r:id="rId29"/>
    <p:sldId id="336" r:id="rId30"/>
    <p:sldId id="356" r:id="rId31"/>
    <p:sldId id="357" r:id="rId32"/>
    <p:sldId id="358" r:id="rId33"/>
    <p:sldId id="359" r:id="rId34"/>
    <p:sldId id="361" r:id="rId35"/>
    <p:sldId id="339" r:id="rId36"/>
    <p:sldId id="343" r:id="rId37"/>
    <p:sldId id="341" r:id="rId38"/>
    <p:sldId id="360" r:id="rId39"/>
    <p:sldId id="363" r:id="rId40"/>
    <p:sldId id="362" r:id="rId41"/>
    <p:sldId id="353" r:id="rId42"/>
    <p:sldId id="375" r:id="rId43"/>
    <p:sldId id="377" r:id="rId44"/>
    <p:sldId id="379" r:id="rId45"/>
    <p:sldId id="380" r:id="rId46"/>
    <p:sldId id="381" r:id="rId47"/>
    <p:sldId id="346" r:id="rId48"/>
    <p:sldId id="366" r:id="rId49"/>
    <p:sldId id="367" r:id="rId50"/>
    <p:sldId id="350" r:id="rId51"/>
    <p:sldId id="351" r:id="rId52"/>
    <p:sldId id="352" r:id="rId53"/>
    <p:sldId id="369" r:id="rId54"/>
    <p:sldId id="370" r:id="rId55"/>
    <p:sldId id="371" r:id="rId56"/>
    <p:sldId id="372" r:id="rId57"/>
    <p:sldId id="374" r:id="rId58"/>
    <p:sldId id="373" r:id="rId59"/>
    <p:sldId id="382" r:id="rId60"/>
    <p:sldId id="364" r:id="rId61"/>
    <p:sldId id="365" r:id="rId62"/>
    <p:sldId id="34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Salas Nicás" userId="6a6de08260f6f650" providerId="LiveId" clId="{F7772915-A81E-4D93-AEEC-60BCD80A7BF8}"/>
    <pc:docChg chg="undo custSel addSld delSld modSld sldOrd">
      <pc:chgData name="Sergio Salas Nicás" userId="6a6de08260f6f650" providerId="LiveId" clId="{F7772915-A81E-4D93-AEEC-60BCD80A7BF8}" dt="2024-04-25T16:28:44.587" v="2902" actId="123"/>
      <pc:docMkLst>
        <pc:docMk/>
      </pc:docMkLst>
      <pc:sldChg chg="modSp mod">
        <pc:chgData name="Sergio Salas Nicás" userId="6a6de08260f6f650" providerId="LiveId" clId="{F7772915-A81E-4D93-AEEC-60BCD80A7BF8}" dt="2024-04-23T15:58:57.553" v="660" actId="6549"/>
        <pc:sldMkLst>
          <pc:docMk/>
          <pc:sldMk cId="2236341635" sldId="268"/>
        </pc:sldMkLst>
        <pc:spChg chg="mod">
          <ac:chgData name="Sergio Salas Nicás" userId="6a6de08260f6f650" providerId="LiveId" clId="{F7772915-A81E-4D93-AEEC-60BCD80A7BF8}" dt="2024-04-23T15:58:57.553" v="660" actId="6549"/>
          <ac:spMkLst>
            <pc:docMk/>
            <pc:sldMk cId="2236341635" sldId="268"/>
            <ac:spMk id="3" creationId="{EAABA198-6928-3BD7-FB48-51C1B8B8782D}"/>
          </ac:spMkLst>
        </pc:spChg>
      </pc:sldChg>
      <pc:sldChg chg="modSp mod ord">
        <pc:chgData name="Sergio Salas Nicás" userId="6a6de08260f6f650" providerId="LiveId" clId="{F7772915-A81E-4D93-AEEC-60BCD80A7BF8}" dt="2024-04-23T15:56:47.935" v="585"/>
        <pc:sldMkLst>
          <pc:docMk/>
          <pc:sldMk cId="1233781038" sldId="269"/>
        </pc:sldMkLst>
        <pc:spChg chg="mod">
          <ac:chgData name="Sergio Salas Nicás" userId="6a6de08260f6f650" providerId="LiveId" clId="{F7772915-A81E-4D93-AEEC-60BCD80A7BF8}" dt="2024-04-23T15:56:39.169" v="583" actId="20577"/>
          <ac:spMkLst>
            <pc:docMk/>
            <pc:sldMk cId="1233781038" sldId="269"/>
            <ac:spMk id="2" creationId="{25F85CC2-C5AF-008E-EB73-AA07BFFABA51}"/>
          </ac:spMkLst>
        </pc:spChg>
      </pc:sldChg>
      <pc:sldChg chg="addSp modSp mod ord">
        <pc:chgData name="Sergio Salas Nicás" userId="6a6de08260f6f650" providerId="LiveId" clId="{F7772915-A81E-4D93-AEEC-60BCD80A7BF8}" dt="2024-04-23T15:56:03.406" v="569" actId="1076"/>
        <pc:sldMkLst>
          <pc:docMk/>
          <pc:sldMk cId="1233878787" sldId="271"/>
        </pc:sldMkLst>
        <pc:spChg chg="mod">
          <ac:chgData name="Sergio Salas Nicás" userId="6a6de08260f6f650" providerId="LiveId" clId="{F7772915-A81E-4D93-AEEC-60BCD80A7BF8}" dt="2024-04-23T15:55:59.518" v="568" actId="27636"/>
          <ac:spMkLst>
            <pc:docMk/>
            <pc:sldMk cId="1233878787" sldId="271"/>
            <ac:spMk id="3" creationId="{EAABA198-6928-3BD7-FB48-51C1B8B8782D}"/>
          </ac:spMkLst>
        </pc:spChg>
        <pc:picChg chg="add mod">
          <ac:chgData name="Sergio Salas Nicás" userId="6a6de08260f6f650" providerId="LiveId" clId="{F7772915-A81E-4D93-AEEC-60BCD80A7BF8}" dt="2024-04-23T15:56:03.406" v="569" actId="1076"/>
          <ac:picMkLst>
            <pc:docMk/>
            <pc:sldMk cId="1233878787" sldId="271"/>
            <ac:picMk id="4" creationId="{7EEB0427-55CF-121C-4180-2D115C59755E}"/>
          </ac:picMkLst>
        </pc:picChg>
      </pc:sldChg>
      <pc:sldChg chg="addSp delSp modSp mod">
        <pc:chgData name="Sergio Salas Nicás" userId="6a6de08260f6f650" providerId="LiveId" clId="{F7772915-A81E-4D93-AEEC-60BCD80A7BF8}" dt="2024-04-23T15:13:47.665" v="269" actId="14100"/>
        <pc:sldMkLst>
          <pc:docMk/>
          <pc:sldMk cId="2135081970" sldId="273"/>
        </pc:sldMkLst>
        <pc:picChg chg="add del mod">
          <ac:chgData name="Sergio Salas Nicás" userId="6a6de08260f6f650" providerId="LiveId" clId="{F7772915-A81E-4D93-AEEC-60BCD80A7BF8}" dt="2024-04-23T15:13:46.505" v="267" actId="14100"/>
          <ac:picMkLst>
            <pc:docMk/>
            <pc:sldMk cId="2135081970" sldId="273"/>
            <ac:picMk id="5" creationId="{71142801-0E8A-84B6-1D2C-03A46315095B}"/>
          </ac:picMkLst>
        </pc:picChg>
        <pc:picChg chg="mod">
          <ac:chgData name="Sergio Salas Nicás" userId="6a6de08260f6f650" providerId="LiveId" clId="{F7772915-A81E-4D93-AEEC-60BCD80A7BF8}" dt="2024-04-23T15:13:47.665" v="269" actId="14100"/>
          <ac:picMkLst>
            <pc:docMk/>
            <pc:sldMk cId="2135081970" sldId="273"/>
            <ac:picMk id="7" creationId="{939D9B6E-0B7C-B57E-C9B0-F8BD0E81D8F0}"/>
          </ac:picMkLst>
        </pc:picChg>
      </pc:sldChg>
      <pc:sldChg chg="modSp mod">
        <pc:chgData name="Sergio Salas Nicás" userId="6a6de08260f6f650" providerId="LiveId" clId="{F7772915-A81E-4D93-AEEC-60BCD80A7BF8}" dt="2024-04-25T15:22:14.837" v="1800" actId="108"/>
        <pc:sldMkLst>
          <pc:docMk/>
          <pc:sldMk cId="3647522280" sldId="275"/>
        </pc:sldMkLst>
        <pc:spChg chg="mod">
          <ac:chgData name="Sergio Salas Nicás" userId="6a6de08260f6f650" providerId="LiveId" clId="{F7772915-A81E-4D93-AEEC-60BCD80A7BF8}" dt="2024-04-25T15:22:14.837" v="1800" actId="108"/>
          <ac:spMkLst>
            <pc:docMk/>
            <pc:sldMk cId="3647522280" sldId="275"/>
            <ac:spMk id="3" creationId="{EAABA198-6928-3BD7-FB48-51C1B8B8782D}"/>
          </ac:spMkLst>
        </pc:spChg>
      </pc:sldChg>
      <pc:sldChg chg="modSp mod">
        <pc:chgData name="Sergio Salas Nicás" userId="6a6de08260f6f650" providerId="LiveId" clId="{F7772915-A81E-4D93-AEEC-60BCD80A7BF8}" dt="2024-04-23T16:01:41.948" v="756" actId="27636"/>
        <pc:sldMkLst>
          <pc:docMk/>
          <pc:sldMk cId="3789377623" sldId="280"/>
        </pc:sldMkLst>
        <pc:spChg chg="mod">
          <ac:chgData name="Sergio Salas Nicás" userId="6a6de08260f6f650" providerId="LiveId" clId="{F7772915-A81E-4D93-AEEC-60BCD80A7BF8}" dt="2024-04-23T16:00:59.338" v="744" actId="6549"/>
          <ac:spMkLst>
            <pc:docMk/>
            <pc:sldMk cId="3789377623" sldId="280"/>
            <ac:spMk id="2" creationId="{25F85CC2-C5AF-008E-EB73-AA07BFFABA51}"/>
          </ac:spMkLst>
        </pc:spChg>
        <pc:spChg chg="mod">
          <ac:chgData name="Sergio Salas Nicás" userId="6a6de08260f6f650" providerId="LiveId" clId="{F7772915-A81E-4D93-AEEC-60BCD80A7BF8}" dt="2024-04-23T16:01:41.948" v="756" actId="27636"/>
          <ac:spMkLst>
            <pc:docMk/>
            <pc:sldMk cId="3789377623" sldId="280"/>
            <ac:spMk id="3" creationId="{EAABA198-6928-3BD7-FB48-51C1B8B8782D}"/>
          </ac:spMkLst>
        </pc:spChg>
      </pc:sldChg>
      <pc:sldChg chg="modSp mod">
        <pc:chgData name="Sergio Salas Nicás" userId="6a6de08260f6f650" providerId="LiveId" clId="{F7772915-A81E-4D93-AEEC-60BCD80A7BF8}" dt="2024-04-23T16:04:36.211" v="848"/>
        <pc:sldMkLst>
          <pc:docMk/>
          <pc:sldMk cId="1509223934" sldId="286"/>
        </pc:sldMkLst>
        <pc:spChg chg="mod">
          <ac:chgData name="Sergio Salas Nicás" userId="6a6de08260f6f650" providerId="LiveId" clId="{F7772915-A81E-4D93-AEEC-60BCD80A7BF8}" dt="2024-04-23T16:04:34.981" v="847" actId="21"/>
          <ac:spMkLst>
            <pc:docMk/>
            <pc:sldMk cId="1509223934" sldId="286"/>
            <ac:spMk id="2" creationId="{9D615B05-F6BA-8BAD-1CAB-5C4A05C40841}"/>
          </ac:spMkLst>
        </pc:spChg>
        <pc:spChg chg="mod">
          <ac:chgData name="Sergio Salas Nicás" userId="6a6de08260f6f650" providerId="LiveId" clId="{F7772915-A81E-4D93-AEEC-60BCD80A7BF8}" dt="2024-04-23T16:04:36.211" v="848"/>
          <ac:spMkLst>
            <pc:docMk/>
            <pc:sldMk cId="1509223934" sldId="286"/>
            <ac:spMk id="3" creationId="{2676A4E2-DA2B-814F-48E2-DB9792EDC607}"/>
          </ac:spMkLst>
        </pc:spChg>
      </pc:sldChg>
      <pc:sldChg chg="modSp add mod">
        <pc:chgData name="Sergio Salas Nicás" userId="6a6de08260f6f650" providerId="LiveId" clId="{F7772915-A81E-4D93-AEEC-60BCD80A7BF8}" dt="2024-04-23T16:03:34.020" v="772" actId="1076"/>
        <pc:sldMkLst>
          <pc:docMk/>
          <pc:sldMk cId="1149592890" sldId="292"/>
        </pc:sldMkLst>
        <pc:spChg chg="mod">
          <ac:chgData name="Sergio Salas Nicás" userId="6a6de08260f6f650" providerId="LiveId" clId="{F7772915-A81E-4D93-AEEC-60BCD80A7BF8}" dt="2024-04-23T16:03:31.268" v="771" actId="1076"/>
          <ac:spMkLst>
            <pc:docMk/>
            <pc:sldMk cId="1149592890" sldId="292"/>
            <ac:spMk id="2" creationId="{25F85CC2-C5AF-008E-EB73-AA07BFFABA51}"/>
          </ac:spMkLst>
        </pc:spChg>
        <pc:spChg chg="mod">
          <ac:chgData name="Sergio Salas Nicás" userId="6a6de08260f6f650" providerId="LiveId" clId="{F7772915-A81E-4D93-AEEC-60BCD80A7BF8}" dt="2024-04-23T16:03:34.020" v="772" actId="1076"/>
          <ac:spMkLst>
            <pc:docMk/>
            <pc:sldMk cId="1149592890" sldId="292"/>
            <ac:spMk id="3" creationId="{EAABA198-6928-3BD7-FB48-51C1B8B8782D}"/>
          </ac:spMkLst>
        </pc:spChg>
      </pc:sldChg>
      <pc:sldChg chg="addSp modSp mod">
        <pc:chgData name="Sergio Salas Nicás" userId="6a6de08260f6f650" providerId="LiveId" clId="{F7772915-A81E-4D93-AEEC-60BCD80A7BF8}" dt="2024-04-23T16:03:47.340" v="775" actId="20577"/>
        <pc:sldMkLst>
          <pc:docMk/>
          <pc:sldMk cId="204348784" sldId="311"/>
        </pc:sldMkLst>
        <pc:spChg chg="mod">
          <ac:chgData name="Sergio Salas Nicás" userId="6a6de08260f6f650" providerId="LiveId" clId="{F7772915-A81E-4D93-AEEC-60BCD80A7BF8}" dt="2024-04-23T16:03:04.489" v="766" actId="14100"/>
          <ac:spMkLst>
            <pc:docMk/>
            <pc:sldMk cId="204348784" sldId="311"/>
            <ac:spMk id="2" creationId="{25F85CC2-C5AF-008E-EB73-AA07BFFABA51}"/>
          </ac:spMkLst>
        </pc:spChg>
        <pc:spChg chg="mod">
          <ac:chgData name="Sergio Salas Nicás" userId="6a6de08260f6f650" providerId="LiveId" clId="{F7772915-A81E-4D93-AEEC-60BCD80A7BF8}" dt="2024-04-23T16:03:47.340" v="775" actId="20577"/>
          <ac:spMkLst>
            <pc:docMk/>
            <pc:sldMk cId="204348784" sldId="311"/>
            <ac:spMk id="3" creationId="{EAABA198-6928-3BD7-FB48-51C1B8B8782D}"/>
          </ac:spMkLst>
        </pc:spChg>
        <pc:picChg chg="add mod">
          <ac:chgData name="Sergio Salas Nicás" userId="6a6de08260f6f650" providerId="LiveId" clId="{F7772915-A81E-4D93-AEEC-60BCD80A7BF8}" dt="2024-04-23T16:03:17.302" v="769" actId="1076"/>
          <ac:picMkLst>
            <pc:docMk/>
            <pc:sldMk cId="204348784" sldId="311"/>
            <ac:picMk id="4" creationId="{7B8749DC-1240-804D-12BB-94F44C4CC781}"/>
          </ac:picMkLst>
        </pc:picChg>
        <pc:picChg chg="add mod">
          <ac:chgData name="Sergio Salas Nicás" userId="6a6de08260f6f650" providerId="LiveId" clId="{F7772915-A81E-4D93-AEEC-60BCD80A7BF8}" dt="2024-04-23T16:03:17.302" v="769" actId="1076"/>
          <ac:picMkLst>
            <pc:docMk/>
            <pc:sldMk cId="204348784" sldId="311"/>
            <ac:picMk id="5" creationId="{A99EB3FC-F6DE-0335-7CDD-04D50FC8850D}"/>
          </ac:picMkLst>
        </pc:picChg>
      </pc:sldChg>
      <pc:sldChg chg="del">
        <pc:chgData name="Sergio Salas Nicás" userId="6a6de08260f6f650" providerId="LiveId" clId="{F7772915-A81E-4D93-AEEC-60BCD80A7BF8}" dt="2024-04-23T09:46:30.694" v="160" actId="47"/>
        <pc:sldMkLst>
          <pc:docMk/>
          <pc:sldMk cId="3598711135" sldId="318"/>
        </pc:sldMkLst>
      </pc:sldChg>
      <pc:sldChg chg="modSp mod">
        <pc:chgData name="Sergio Salas Nicás" userId="6a6de08260f6f650" providerId="LiveId" clId="{F7772915-A81E-4D93-AEEC-60BCD80A7BF8}" dt="2024-04-23T15:14:09.802" v="270" actId="1076"/>
        <pc:sldMkLst>
          <pc:docMk/>
          <pc:sldMk cId="2324521025" sldId="324"/>
        </pc:sldMkLst>
        <pc:picChg chg="mod">
          <ac:chgData name="Sergio Salas Nicás" userId="6a6de08260f6f650" providerId="LiveId" clId="{F7772915-A81E-4D93-AEEC-60BCD80A7BF8}" dt="2024-04-23T15:14:09.802" v="270" actId="1076"/>
          <ac:picMkLst>
            <pc:docMk/>
            <pc:sldMk cId="2324521025" sldId="324"/>
            <ac:picMk id="5" creationId="{5E7888C0-EDF1-5771-6168-8A06B625F553}"/>
          </ac:picMkLst>
        </pc:picChg>
      </pc:sldChg>
      <pc:sldChg chg="del">
        <pc:chgData name="Sergio Salas Nicás" userId="6a6de08260f6f650" providerId="LiveId" clId="{F7772915-A81E-4D93-AEEC-60BCD80A7BF8}" dt="2024-04-23T09:46:29.845" v="159" actId="47"/>
        <pc:sldMkLst>
          <pc:docMk/>
          <pc:sldMk cId="1510401534" sldId="331"/>
        </pc:sldMkLst>
      </pc:sldChg>
      <pc:sldChg chg="modSp mod">
        <pc:chgData name="Sergio Salas Nicás" userId="6a6de08260f6f650" providerId="LiveId" clId="{F7772915-A81E-4D93-AEEC-60BCD80A7BF8}" dt="2024-04-23T09:45:45.434" v="67" actId="5793"/>
        <pc:sldMkLst>
          <pc:docMk/>
          <pc:sldMk cId="1911882114" sldId="332"/>
        </pc:sldMkLst>
        <pc:spChg chg="mod">
          <ac:chgData name="Sergio Salas Nicás" userId="6a6de08260f6f650" providerId="LiveId" clId="{F7772915-A81E-4D93-AEEC-60BCD80A7BF8}" dt="2024-04-23T09:45:37.964" v="45" actId="6549"/>
          <ac:spMkLst>
            <pc:docMk/>
            <pc:sldMk cId="1911882114" sldId="332"/>
            <ac:spMk id="2" creationId="{9D615B05-F6BA-8BAD-1CAB-5C4A05C40841}"/>
          </ac:spMkLst>
        </pc:spChg>
        <pc:spChg chg="mod">
          <ac:chgData name="Sergio Salas Nicás" userId="6a6de08260f6f650" providerId="LiveId" clId="{F7772915-A81E-4D93-AEEC-60BCD80A7BF8}" dt="2024-04-23T09:45:45.434" v="67" actId="5793"/>
          <ac:spMkLst>
            <pc:docMk/>
            <pc:sldMk cId="1911882114" sldId="332"/>
            <ac:spMk id="3" creationId="{2676A4E2-DA2B-814F-48E2-DB9792EDC607}"/>
          </ac:spMkLst>
        </pc:spChg>
      </pc:sldChg>
      <pc:sldChg chg="modSp add mod">
        <pc:chgData name="Sergio Salas Nicás" userId="6a6de08260f6f650" providerId="LiveId" clId="{F7772915-A81E-4D93-AEEC-60BCD80A7BF8}" dt="2024-04-23T09:46:23.552" v="158" actId="20577"/>
        <pc:sldMkLst>
          <pc:docMk/>
          <pc:sldMk cId="3944634967" sldId="333"/>
        </pc:sldMkLst>
        <pc:spChg chg="mod">
          <ac:chgData name="Sergio Salas Nicás" userId="6a6de08260f6f650" providerId="LiveId" clId="{F7772915-A81E-4D93-AEEC-60BCD80A7BF8}" dt="2024-04-23T09:46:23.552" v="158" actId="20577"/>
          <ac:spMkLst>
            <pc:docMk/>
            <pc:sldMk cId="3944634967" sldId="333"/>
            <ac:spMk id="2" creationId="{9D615B05-F6BA-8BAD-1CAB-5C4A05C40841}"/>
          </ac:spMkLst>
        </pc:spChg>
        <pc:spChg chg="mod">
          <ac:chgData name="Sergio Salas Nicás" userId="6a6de08260f6f650" providerId="LiveId" clId="{F7772915-A81E-4D93-AEEC-60BCD80A7BF8}" dt="2024-04-23T09:46:19.528" v="149" actId="20577"/>
          <ac:spMkLst>
            <pc:docMk/>
            <pc:sldMk cId="3944634967" sldId="333"/>
            <ac:spMk id="3" creationId="{2676A4E2-DA2B-814F-48E2-DB9792EDC607}"/>
          </ac:spMkLst>
        </pc:spChg>
      </pc:sldChg>
      <pc:sldChg chg="new del">
        <pc:chgData name="Sergio Salas Nicás" userId="6a6de08260f6f650" providerId="LiveId" clId="{F7772915-A81E-4D93-AEEC-60BCD80A7BF8}" dt="2024-04-23T09:47:17.481" v="163" actId="47"/>
        <pc:sldMkLst>
          <pc:docMk/>
          <pc:sldMk cId="2736435108" sldId="334"/>
        </pc:sldMkLst>
      </pc:sldChg>
      <pc:sldChg chg="addSp delSp modSp add mod">
        <pc:chgData name="Sergio Salas Nicás" userId="6a6de08260f6f650" providerId="LiveId" clId="{F7772915-A81E-4D93-AEEC-60BCD80A7BF8}" dt="2024-04-23T09:48:54.564" v="213" actId="1076"/>
        <pc:sldMkLst>
          <pc:docMk/>
          <pc:sldMk cId="2033245805" sldId="335"/>
        </pc:sldMkLst>
        <pc:spChg chg="mod">
          <ac:chgData name="Sergio Salas Nicás" userId="6a6de08260f6f650" providerId="LiveId" clId="{F7772915-A81E-4D93-AEEC-60BCD80A7BF8}" dt="2024-04-23T09:47:26.138" v="185" actId="20577"/>
          <ac:spMkLst>
            <pc:docMk/>
            <pc:sldMk cId="2033245805" sldId="335"/>
            <ac:spMk id="2" creationId="{25F85CC2-C5AF-008E-EB73-AA07BFFABA51}"/>
          </ac:spMkLst>
        </pc:spChg>
        <pc:spChg chg="add mod">
          <ac:chgData name="Sergio Salas Nicás" userId="6a6de08260f6f650" providerId="LiveId" clId="{F7772915-A81E-4D93-AEEC-60BCD80A7BF8}" dt="2024-04-23T09:48:54.564" v="213" actId="1076"/>
          <ac:spMkLst>
            <pc:docMk/>
            <pc:sldMk cId="2033245805" sldId="335"/>
            <ac:spMk id="4" creationId="{E7916073-3DE3-AA54-6702-1602FB1268AE}"/>
          </ac:spMkLst>
        </pc:spChg>
        <pc:spChg chg="del">
          <ac:chgData name="Sergio Salas Nicás" userId="6a6de08260f6f650" providerId="LiveId" clId="{F7772915-A81E-4D93-AEEC-60BCD80A7BF8}" dt="2024-04-23T09:47:33.638" v="187" actId="478"/>
          <ac:spMkLst>
            <pc:docMk/>
            <pc:sldMk cId="2033245805" sldId="335"/>
            <ac:spMk id="6" creationId="{1397D7AE-446C-3AF2-12AA-1C4D3313138C}"/>
          </ac:spMkLst>
        </pc:spChg>
        <pc:spChg chg="del">
          <ac:chgData name="Sergio Salas Nicás" userId="6a6de08260f6f650" providerId="LiveId" clId="{F7772915-A81E-4D93-AEEC-60BCD80A7BF8}" dt="2024-04-23T09:47:35.154" v="188" actId="478"/>
          <ac:spMkLst>
            <pc:docMk/>
            <pc:sldMk cId="2033245805" sldId="335"/>
            <ac:spMk id="7" creationId="{52A531C6-9D6C-5682-DD0B-709C7689DC43}"/>
          </ac:spMkLst>
        </pc:spChg>
        <pc:picChg chg="del">
          <ac:chgData name="Sergio Salas Nicás" userId="6a6de08260f6f650" providerId="LiveId" clId="{F7772915-A81E-4D93-AEEC-60BCD80A7BF8}" dt="2024-04-23T09:47:29.730" v="186" actId="478"/>
          <ac:picMkLst>
            <pc:docMk/>
            <pc:sldMk cId="2033245805" sldId="335"/>
            <ac:picMk id="5" creationId="{5E7888C0-EDF1-5771-6168-8A06B625F553}"/>
          </ac:picMkLst>
        </pc:picChg>
      </pc:sldChg>
      <pc:sldChg chg="addSp modSp new mod">
        <pc:chgData name="Sergio Salas Nicás" userId="6a6de08260f6f650" providerId="LiveId" clId="{F7772915-A81E-4D93-AEEC-60BCD80A7BF8}" dt="2024-04-23T15:49:46.045" v="541" actId="20577"/>
        <pc:sldMkLst>
          <pc:docMk/>
          <pc:sldMk cId="1452552874" sldId="336"/>
        </pc:sldMkLst>
        <pc:spChg chg="mod">
          <ac:chgData name="Sergio Salas Nicás" userId="6a6de08260f6f650" providerId="LiveId" clId="{F7772915-A81E-4D93-AEEC-60BCD80A7BF8}" dt="2024-04-23T15:18:09.479" v="300" actId="14100"/>
          <ac:spMkLst>
            <pc:docMk/>
            <pc:sldMk cId="1452552874" sldId="336"/>
            <ac:spMk id="2" creationId="{D6367C2E-B330-4BAE-AD43-7892FA9BD7A3}"/>
          </ac:spMkLst>
        </pc:spChg>
        <pc:spChg chg="mod">
          <ac:chgData name="Sergio Salas Nicás" userId="6a6de08260f6f650" providerId="LiveId" clId="{F7772915-A81E-4D93-AEEC-60BCD80A7BF8}" dt="2024-04-23T15:49:46.045" v="541" actId="20577"/>
          <ac:spMkLst>
            <pc:docMk/>
            <pc:sldMk cId="1452552874" sldId="336"/>
            <ac:spMk id="3" creationId="{6DEF78C0-882E-1AC0-C7CF-B052A19B5428}"/>
          </ac:spMkLst>
        </pc:spChg>
        <pc:spChg chg="add mod">
          <ac:chgData name="Sergio Salas Nicás" userId="6a6de08260f6f650" providerId="LiveId" clId="{F7772915-A81E-4D93-AEEC-60BCD80A7BF8}" dt="2024-04-23T15:49:35.267" v="531" actId="1076"/>
          <ac:spMkLst>
            <pc:docMk/>
            <pc:sldMk cId="1452552874" sldId="336"/>
            <ac:spMk id="4" creationId="{8CD6001A-D253-227C-4D24-C7F290718EE2}"/>
          </ac:spMkLst>
        </pc:spChg>
        <pc:spChg chg="add mod">
          <ac:chgData name="Sergio Salas Nicás" userId="6a6de08260f6f650" providerId="LiveId" clId="{F7772915-A81E-4D93-AEEC-60BCD80A7BF8}" dt="2024-04-23T15:49:37.179" v="532" actId="1076"/>
          <ac:spMkLst>
            <pc:docMk/>
            <pc:sldMk cId="1452552874" sldId="336"/>
            <ac:spMk id="5" creationId="{996A1F94-1119-A39A-3BC0-E1A2D3F49B02}"/>
          </ac:spMkLst>
        </pc:spChg>
      </pc:sldChg>
      <pc:sldChg chg="addSp delSp modSp add mod">
        <pc:chgData name="Sergio Salas Nicás" userId="6a6de08260f6f650" providerId="LiveId" clId="{F7772915-A81E-4D93-AEEC-60BCD80A7BF8}" dt="2024-04-23T15:48:29.397" v="518" actId="1076"/>
        <pc:sldMkLst>
          <pc:docMk/>
          <pc:sldMk cId="4183790375" sldId="337"/>
        </pc:sldMkLst>
        <pc:spChg chg="mod">
          <ac:chgData name="Sergio Salas Nicás" userId="6a6de08260f6f650" providerId="LiveId" clId="{F7772915-A81E-4D93-AEEC-60BCD80A7BF8}" dt="2024-04-23T15:48:21.133" v="516" actId="1076"/>
          <ac:spMkLst>
            <pc:docMk/>
            <pc:sldMk cId="4183790375" sldId="337"/>
            <ac:spMk id="2" creationId="{25F85CC2-C5AF-008E-EB73-AA07BFFABA51}"/>
          </ac:spMkLst>
        </pc:spChg>
        <pc:spChg chg="add mod">
          <ac:chgData name="Sergio Salas Nicás" userId="6a6de08260f6f650" providerId="LiveId" clId="{F7772915-A81E-4D93-AEEC-60BCD80A7BF8}" dt="2024-04-23T15:48:29.397" v="518" actId="1076"/>
          <ac:spMkLst>
            <pc:docMk/>
            <pc:sldMk cId="4183790375" sldId="337"/>
            <ac:spMk id="3" creationId="{35F7B6F9-B07B-E3B6-360C-7811FE3CB19F}"/>
          </ac:spMkLst>
        </pc:spChg>
        <pc:spChg chg="mod">
          <ac:chgData name="Sergio Salas Nicás" userId="6a6de08260f6f650" providerId="LiveId" clId="{F7772915-A81E-4D93-AEEC-60BCD80A7BF8}" dt="2024-04-23T15:48:26.048" v="517" actId="14100"/>
          <ac:spMkLst>
            <pc:docMk/>
            <pc:sldMk cId="4183790375" sldId="337"/>
            <ac:spMk id="4" creationId="{E7916073-3DE3-AA54-6702-1602FB1268AE}"/>
          </ac:spMkLst>
        </pc:spChg>
        <pc:spChg chg="add del">
          <ac:chgData name="Sergio Salas Nicás" userId="6a6de08260f6f650" providerId="LiveId" clId="{F7772915-A81E-4D93-AEEC-60BCD80A7BF8}" dt="2024-04-23T15:15:34.737" v="276" actId="478"/>
          <ac:spMkLst>
            <pc:docMk/>
            <pc:sldMk cId="4183790375" sldId="337"/>
            <ac:spMk id="6" creationId="{54AF0D7A-D81B-6B70-503D-24A099A41338}"/>
          </ac:spMkLst>
        </pc:spChg>
        <pc:spChg chg="add mod">
          <ac:chgData name="Sergio Salas Nicás" userId="6a6de08260f6f650" providerId="LiveId" clId="{F7772915-A81E-4D93-AEEC-60BCD80A7BF8}" dt="2024-04-23T15:45:02.598" v="316" actId="123"/>
          <ac:spMkLst>
            <pc:docMk/>
            <pc:sldMk cId="4183790375" sldId="337"/>
            <ac:spMk id="7" creationId="{19E43A8A-41A3-ACA6-3251-339CB536B9BD}"/>
          </ac:spMkLst>
        </pc:spChg>
      </pc:sldChg>
      <pc:sldChg chg="addSp modSp new del mod ord">
        <pc:chgData name="Sergio Salas Nicás" userId="6a6de08260f6f650" providerId="LiveId" clId="{F7772915-A81E-4D93-AEEC-60BCD80A7BF8}" dt="2024-04-23T15:55:04.410" v="556" actId="47"/>
        <pc:sldMkLst>
          <pc:docMk/>
          <pc:sldMk cId="266821642" sldId="338"/>
        </pc:sldMkLst>
        <pc:picChg chg="add mod">
          <ac:chgData name="Sergio Salas Nicás" userId="6a6de08260f6f650" providerId="LiveId" clId="{F7772915-A81E-4D93-AEEC-60BCD80A7BF8}" dt="2024-04-23T15:54:29.724" v="550" actId="1076"/>
          <ac:picMkLst>
            <pc:docMk/>
            <pc:sldMk cId="266821642" sldId="338"/>
            <ac:picMk id="5" creationId="{0659AFE2-D527-D84D-C724-3A7BBFD0FF80}"/>
          </ac:picMkLst>
        </pc:picChg>
      </pc:sldChg>
      <pc:sldChg chg="add">
        <pc:chgData name="Sergio Salas Nicás" userId="6a6de08260f6f650" providerId="LiveId" clId="{F7772915-A81E-4D93-AEEC-60BCD80A7BF8}" dt="2024-04-23T16:04:07.148" v="776"/>
        <pc:sldMkLst>
          <pc:docMk/>
          <pc:sldMk cId="2632575072" sldId="338"/>
        </pc:sldMkLst>
      </pc:sldChg>
      <pc:sldChg chg="modSp add mod">
        <pc:chgData name="Sergio Salas Nicás" userId="6a6de08260f6f650" providerId="LiveId" clId="{F7772915-A81E-4D93-AEEC-60BCD80A7BF8}" dt="2024-04-23T16:04:57.707" v="871" actId="20577"/>
        <pc:sldMkLst>
          <pc:docMk/>
          <pc:sldMk cId="4175347752" sldId="339"/>
        </pc:sldMkLst>
        <pc:spChg chg="mod">
          <ac:chgData name="Sergio Salas Nicás" userId="6a6de08260f6f650" providerId="LiveId" clId="{F7772915-A81E-4D93-AEEC-60BCD80A7BF8}" dt="2024-04-23T16:04:49.708" v="850" actId="20577"/>
          <ac:spMkLst>
            <pc:docMk/>
            <pc:sldMk cId="4175347752" sldId="339"/>
            <ac:spMk id="2" creationId="{9D615B05-F6BA-8BAD-1CAB-5C4A05C40841}"/>
          </ac:spMkLst>
        </pc:spChg>
        <pc:spChg chg="mod">
          <ac:chgData name="Sergio Salas Nicás" userId="6a6de08260f6f650" providerId="LiveId" clId="{F7772915-A81E-4D93-AEEC-60BCD80A7BF8}" dt="2024-04-23T16:04:57.707" v="871" actId="20577"/>
          <ac:spMkLst>
            <pc:docMk/>
            <pc:sldMk cId="4175347752" sldId="339"/>
            <ac:spMk id="3" creationId="{2676A4E2-DA2B-814F-48E2-DB9792EDC607}"/>
          </ac:spMkLst>
        </pc:spChg>
      </pc:sldChg>
      <pc:sldChg chg="modSp mod">
        <pc:chgData name="Sergio Salas Nicás" userId="6a6de08260f6f650" providerId="LiveId" clId="{F7772915-A81E-4D93-AEEC-60BCD80A7BF8}" dt="2024-04-25T15:06:22.824" v="1293" actId="115"/>
        <pc:sldMkLst>
          <pc:docMk/>
          <pc:sldMk cId="2537428444" sldId="353"/>
        </pc:sldMkLst>
        <pc:spChg chg="mod">
          <ac:chgData name="Sergio Salas Nicás" userId="6a6de08260f6f650" providerId="LiveId" clId="{F7772915-A81E-4D93-AEEC-60BCD80A7BF8}" dt="2024-04-25T15:06:22.824" v="1293" actId="115"/>
          <ac:spMkLst>
            <pc:docMk/>
            <pc:sldMk cId="2537428444" sldId="353"/>
            <ac:spMk id="3" creationId="{00000000-0000-0000-0000-000000000000}"/>
          </ac:spMkLst>
        </pc:spChg>
        <pc:spChg chg="mod">
          <ac:chgData name="Sergio Salas Nicás" userId="6a6de08260f6f650" providerId="LiveId" clId="{F7772915-A81E-4D93-AEEC-60BCD80A7BF8}" dt="2024-04-25T15:02:31.874" v="1089" actId="14100"/>
          <ac:spMkLst>
            <pc:docMk/>
            <pc:sldMk cId="2537428444" sldId="353"/>
            <ac:spMk id="4" creationId="{00000000-0000-0000-0000-000000000000}"/>
          </ac:spMkLst>
        </pc:spChg>
      </pc:sldChg>
      <pc:sldChg chg="modSp mod">
        <pc:chgData name="Sergio Salas Nicás" userId="6a6de08260f6f650" providerId="LiveId" clId="{F7772915-A81E-4D93-AEEC-60BCD80A7BF8}" dt="2024-04-25T15:01:22.983" v="1074" actId="27636"/>
        <pc:sldMkLst>
          <pc:docMk/>
          <pc:sldMk cId="161871530" sldId="362"/>
        </pc:sldMkLst>
        <pc:spChg chg="mod">
          <ac:chgData name="Sergio Salas Nicás" userId="6a6de08260f6f650" providerId="LiveId" clId="{F7772915-A81E-4D93-AEEC-60BCD80A7BF8}" dt="2024-04-25T15:01:22.983" v="1074" actId="27636"/>
          <ac:spMkLst>
            <pc:docMk/>
            <pc:sldMk cId="161871530" sldId="362"/>
            <ac:spMk id="4" creationId="{00000000-0000-0000-0000-000000000000}"/>
          </ac:spMkLst>
        </pc:spChg>
      </pc:sldChg>
      <pc:sldChg chg="addSp modSp mod">
        <pc:chgData name="Sergio Salas Nicás" userId="6a6de08260f6f650" providerId="LiveId" clId="{F7772915-A81E-4D93-AEEC-60BCD80A7BF8}" dt="2024-04-25T14:59:06.640" v="1002" actId="20577"/>
        <pc:sldMkLst>
          <pc:docMk/>
          <pc:sldMk cId="2532674927" sldId="363"/>
        </pc:sldMkLst>
        <pc:spChg chg="add mod">
          <ac:chgData name="Sergio Salas Nicás" userId="6a6de08260f6f650" providerId="LiveId" clId="{F7772915-A81E-4D93-AEEC-60BCD80A7BF8}" dt="2024-04-25T14:58:35.368" v="988" actId="21"/>
          <ac:spMkLst>
            <pc:docMk/>
            <pc:sldMk cId="2532674927" sldId="363"/>
            <ac:spMk id="3" creationId="{8E6E4E95-CD0B-5B70-BD5F-879591CA722A}"/>
          </ac:spMkLst>
        </pc:spChg>
        <pc:spChg chg="mod">
          <ac:chgData name="Sergio Salas Nicás" userId="6a6de08260f6f650" providerId="LiveId" clId="{F7772915-A81E-4D93-AEEC-60BCD80A7BF8}" dt="2024-04-25T14:53:06.798" v="876" actId="20577"/>
          <ac:spMkLst>
            <pc:docMk/>
            <pc:sldMk cId="2532674927" sldId="363"/>
            <ac:spMk id="4" creationId="{00000000-0000-0000-0000-000000000000}"/>
          </ac:spMkLst>
        </pc:spChg>
        <pc:spChg chg="add mod">
          <ac:chgData name="Sergio Salas Nicás" userId="6a6de08260f6f650" providerId="LiveId" clId="{F7772915-A81E-4D93-AEEC-60BCD80A7BF8}" dt="2024-04-25T14:59:06.640" v="1002" actId="20577"/>
          <ac:spMkLst>
            <pc:docMk/>
            <pc:sldMk cId="2532674927" sldId="363"/>
            <ac:spMk id="7" creationId="{23281509-C12F-4787-7969-2DB7CE9F9BE8}"/>
          </ac:spMkLst>
        </pc:spChg>
        <pc:graphicFrameChg chg="add mod modGraphic">
          <ac:chgData name="Sergio Salas Nicás" userId="6a6de08260f6f650" providerId="LiveId" clId="{F7772915-A81E-4D93-AEEC-60BCD80A7BF8}" dt="2024-04-25T14:57:52.323" v="960" actId="1076"/>
          <ac:graphicFrameMkLst>
            <pc:docMk/>
            <pc:sldMk cId="2532674927" sldId="363"/>
            <ac:graphicFrameMk id="5" creationId="{7A804BB5-919E-2985-32D2-B562D96D7D10}"/>
          </ac:graphicFrameMkLst>
        </pc:graphicFrameChg>
        <pc:picChg chg="mod">
          <ac:chgData name="Sergio Salas Nicás" userId="6a6de08260f6f650" providerId="LiveId" clId="{F7772915-A81E-4D93-AEEC-60BCD80A7BF8}" dt="2024-04-25T14:55:10.615" v="879" actId="732"/>
          <ac:picMkLst>
            <pc:docMk/>
            <pc:sldMk cId="2532674927" sldId="363"/>
            <ac:picMk id="3074" creationId="{00000000-0000-0000-0000-000000000000}"/>
          </ac:picMkLst>
        </pc:picChg>
      </pc:sldChg>
      <pc:sldChg chg="modSp mod">
        <pc:chgData name="Sergio Salas Nicás" userId="6a6de08260f6f650" providerId="LiveId" clId="{F7772915-A81E-4D93-AEEC-60BCD80A7BF8}" dt="2024-04-25T15:17:37.733" v="1798" actId="2711"/>
        <pc:sldMkLst>
          <pc:docMk/>
          <pc:sldMk cId="2952277201" sldId="367"/>
        </pc:sldMkLst>
        <pc:spChg chg="mod">
          <ac:chgData name="Sergio Salas Nicás" userId="6a6de08260f6f650" providerId="LiveId" clId="{F7772915-A81E-4D93-AEEC-60BCD80A7BF8}" dt="2024-04-25T15:17:37.733" v="1798" actId="2711"/>
          <ac:spMkLst>
            <pc:docMk/>
            <pc:sldMk cId="2952277201" sldId="367"/>
            <ac:spMk id="3" creationId="{00000000-0000-0000-0000-000000000000}"/>
          </ac:spMkLst>
        </pc:spChg>
      </pc:sldChg>
      <pc:sldChg chg="addSp delSp modSp new mod">
        <pc:chgData name="Sergio Salas Nicás" userId="6a6de08260f6f650" providerId="LiveId" clId="{F7772915-A81E-4D93-AEEC-60BCD80A7BF8}" dt="2024-04-25T15:47:47.017" v="2358" actId="20577"/>
        <pc:sldMkLst>
          <pc:docMk/>
          <pc:sldMk cId="484018578" sldId="375"/>
        </pc:sldMkLst>
        <pc:spChg chg="del mod">
          <ac:chgData name="Sergio Salas Nicás" userId="6a6de08260f6f650" providerId="LiveId" clId="{F7772915-A81E-4D93-AEEC-60BCD80A7BF8}" dt="2024-04-25T15:07:40.751" v="1309" actId="478"/>
          <ac:spMkLst>
            <pc:docMk/>
            <pc:sldMk cId="484018578" sldId="375"/>
            <ac:spMk id="2" creationId="{DA1C39F0-CCAE-53B8-0943-144FCC4D04CC}"/>
          </ac:spMkLst>
        </pc:spChg>
        <pc:spChg chg="mod">
          <ac:chgData name="Sergio Salas Nicás" userId="6a6de08260f6f650" providerId="LiveId" clId="{F7772915-A81E-4D93-AEEC-60BCD80A7BF8}" dt="2024-04-25T15:47:47.017" v="2358" actId="20577"/>
          <ac:spMkLst>
            <pc:docMk/>
            <pc:sldMk cId="484018578" sldId="375"/>
            <ac:spMk id="3" creationId="{493EF55F-D21F-477C-F13E-FF22F1A68D83}"/>
          </ac:spMkLst>
        </pc:spChg>
        <pc:spChg chg="add del mod">
          <ac:chgData name="Sergio Salas Nicás" userId="6a6de08260f6f650" providerId="LiveId" clId="{F7772915-A81E-4D93-AEEC-60BCD80A7BF8}" dt="2024-04-25T15:07:46.380" v="1311" actId="478"/>
          <ac:spMkLst>
            <pc:docMk/>
            <pc:sldMk cId="484018578" sldId="375"/>
            <ac:spMk id="6" creationId="{8E28656C-5EF1-E543-83EE-8C8D3545643B}"/>
          </ac:spMkLst>
        </pc:spChg>
        <pc:picChg chg="add mod">
          <ac:chgData name="Sergio Salas Nicás" userId="6a6de08260f6f650" providerId="LiveId" clId="{F7772915-A81E-4D93-AEEC-60BCD80A7BF8}" dt="2024-04-25T15:07:55.411" v="1314" actId="1076"/>
          <ac:picMkLst>
            <pc:docMk/>
            <pc:sldMk cId="484018578" sldId="375"/>
            <ac:picMk id="4" creationId="{3D4CE090-98CA-235F-E482-99D6EC5C3BB0}"/>
          </ac:picMkLst>
        </pc:picChg>
      </pc:sldChg>
      <pc:sldChg chg="addSp delSp modSp new mod modAnim">
        <pc:chgData name="Sergio Salas Nicás" userId="6a6de08260f6f650" providerId="LiveId" clId="{F7772915-A81E-4D93-AEEC-60BCD80A7BF8}" dt="2024-04-25T15:37:58.667" v="2273" actId="1076"/>
        <pc:sldMkLst>
          <pc:docMk/>
          <pc:sldMk cId="4214522770" sldId="376"/>
        </pc:sldMkLst>
        <pc:spChg chg="add del mod">
          <ac:chgData name="Sergio Salas Nicás" userId="6a6de08260f6f650" providerId="LiveId" clId="{F7772915-A81E-4D93-AEEC-60BCD80A7BF8}" dt="2024-04-25T15:30:50.727" v="1868" actId="20577"/>
          <ac:spMkLst>
            <pc:docMk/>
            <pc:sldMk cId="4214522770" sldId="376"/>
            <ac:spMk id="2" creationId="{02507D9B-384B-1638-3783-530AAC6728FA}"/>
          </ac:spMkLst>
        </pc:spChg>
        <pc:spChg chg="mod">
          <ac:chgData name="Sergio Salas Nicás" userId="6a6de08260f6f650" providerId="LiveId" clId="{F7772915-A81E-4D93-AEEC-60BCD80A7BF8}" dt="2024-04-25T15:37:31.643" v="2271" actId="5793"/>
          <ac:spMkLst>
            <pc:docMk/>
            <pc:sldMk cId="4214522770" sldId="376"/>
            <ac:spMk id="3" creationId="{C4F0AA55-EEA3-02AD-A41E-B595B27739BC}"/>
          </ac:spMkLst>
        </pc:spChg>
        <pc:picChg chg="add mod">
          <ac:chgData name="Sergio Salas Nicás" userId="6a6de08260f6f650" providerId="LiveId" clId="{F7772915-A81E-4D93-AEEC-60BCD80A7BF8}" dt="2024-04-25T15:30:24.100" v="1835" actId="1076"/>
          <ac:picMkLst>
            <pc:docMk/>
            <pc:sldMk cId="4214522770" sldId="376"/>
            <ac:picMk id="5" creationId="{A4C54484-35D0-E0F3-8D01-B5FEDD696C06}"/>
          </ac:picMkLst>
        </pc:picChg>
        <pc:picChg chg="add mod">
          <ac:chgData name="Sergio Salas Nicás" userId="6a6de08260f6f650" providerId="LiveId" clId="{F7772915-A81E-4D93-AEEC-60BCD80A7BF8}" dt="2024-04-25T15:37:58.667" v="2273" actId="1076"/>
          <ac:picMkLst>
            <pc:docMk/>
            <pc:sldMk cId="4214522770" sldId="376"/>
            <ac:picMk id="6" creationId="{B34DACB3-05CF-23F6-DFCB-98EE85FC0640}"/>
          </ac:picMkLst>
        </pc:picChg>
      </pc:sldChg>
      <pc:sldChg chg="addSp delSp modSp add mod">
        <pc:chgData name="Sergio Salas Nicás" userId="6a6de08260f6f650" providerId="LiveId" clId="{F7772915-A81E-4D93-AEEC-60BCD80A7BF8}" dt="2024-04-25T15:58:53.511" v="2628" actId="20577"/>
        <pc:sldMkLst>
          <pc:docMk/>
          <pc:sldMk cId="3135796135" sldId="377"/>
        </pc:sldMkLst>
        <pc:spChg chg="del">
          <ac:chgData name="Sergio Salas Nicás" userId="6a6de08260f6f650" providerId="LiveId" clId="{F7772915-A81E-4D93-AEEC-60BCD80A7BF8}" dt="2024-04-25T15:47:55.937" v="2360" actId="478"/>
          <ac:spMkLst>
            <pc:docMk/>
            <pc:sldMk cId="3135796135" sldId="377"/>
            <ac:spMk id="3" creationId="{493EF55F-D21F-477C-F13E-FF22F1A68D83}"/>
          </ac:spMkLst>
        </pc:spChg>
        <pc:spChg chg="add del mod">
          <ac:chgData name="Sergio Salas Nicás" userId="6a6de08260f6f650" providerId="LiveId" clId="{F7772915-A81E-4D93-AEEC-60BCD80A7BF8}" dt="2024-04-25T15:56:08.874" v="2364" actId="3680"/>
          <ac:spMkLst>
            <pc:docMk/>
            <pc:sldMk cId="3135796135" sldId="377"/>
            <ac:spMk id="5" creationId="{FEA6E3B2-5AA9-9934-85BB-217993986CA9}"/>
          </ac:spMkLst>
        </pc:spChg>
        <pc:graphicFrameChg chg="add mod ord modGraphic">
          <ac:chgData name="Sergio Salas Nicás" userId="6a6de08260f6f650" providerId="LiveId" clId="{F7772915-A81E-4D93-AEEC-60BCD80A7BF8}" dt="2024-04-25T15:58:53.511" v="2628" actId="20577"/>
          <ac:graphicFrameMkLst>
            <pc:docMk/>
            <pc:sldMk cId="3135796135" sldId="377"/>
            <ac:graphicFrameMk id="6" creationId="{216BDD5E-CBCD-D407-4B3A-886432876ED2}"/>
          </ac:graphicFrameMkLst>
        </pc:graphicFrameChg>
      </pc:sldChg>
      <pc:sldChg chg="delSp add del mod">
        <pc:chgData name="Sergio Salas Nicás" userId="6a6de08260f6f650" providerId="LiveId" clId="{F7772915-A81E-4D93-AEEC-60BCD80A7BF8}" dt="2024-04-25T15:59:15.730" v="2630" actId="47"/>
        <pc:sldMkLst>
          <pc:docMk/>
          <pc:sldMk cId="2217262710" sldId="378"/>
        </pc:sldMkLst>
        <pc:picChg chg="del">
          <ac:chgData name="Sergio Salas Nicás" userId="6a6de08260f6f650" providerId="LiveId" clId="{F7772915-A81E-4D93-AEEC-60BCD80A7BF8}" dt="2024-04-25T15:55:46.513" v="2363" actId="478"/>
          <ac:picMkLst>
            <pc:docMk/>
            <pc:sldMk cId="2217262710" sldId="378"/>
            <ac:picMk id="4" creationId="{3D4CE090-98CA-235F-E482-99D6EC5C3BB0}"/>
          </ac:picMkLst>
        </pc:picChg>
      </pc:sldChg>
      <pc:sldChg chg="addSp modSp add mod">
        <pc:chgData name="Sergio Salas Nicás" userId="6a6de08260f6f650" providerId="LiveId" clId="{F7772915-A81E-4D93-AEEC-60BCD80A7BF8}" dt="2024-04-25T16:27:18.345" v="2896" actId="123"/>
        <pc:sldMkLst>
          <pc:docMk/>
          <pc:sldMk cId="1869524503" sldId="379"/>
        </pc:sldMkLst>
        <pc:spChg chg="add mod">
          <ac:chgData name="Sergio Salas Nicás" userId="6a6de08260f6f650" providerId="LiveId" clId="{F7772915-A81E-4D93-AEEC-60BCD80A7BF8}" dt="2024-04-25T16:02:30.632" v="2680" actId="20577"/>
          <ac:spMkLst>
            <pc:docMk/>
            <pc:sldMk cId="1869524503" sldId="379"/>
            <ac:spMk id="2" creationId="{B8B0BEE0-C27B-4679-9010-FAF87F8DE976}"/>
          </ac:spMkLst>
        </pc:spChg>
        <pc:spChg chg="mod">
          <ac:chgData name="Sergio Salas Nicás" userId="6a6de08260f6f650" providerId="LiveId" clId="{F7772915-A81E-4D93-AEEC-60BCD80A7BF8}" dt="2024-04-25T16:27:18.345" v="2896" actId="123"/>
          <ac:spMkLst>
            <pc:docMk/>
            <pc:sldMk cId="1869524503" sldId="379"/>
            <ac:spMk id="5" creationId="{FEA6E3B2-5AA9-9934-85BB-217993986CA9}"/>
          </ac:spMkLst>
        </pc:spChg>
      </pc:sldChg>
      <pc:sldChg chg="modSp add mod">
        <pc:chgData name="Sergio Salas Nicás" userId="6a6de08260f6f650" providerId="LiveId" clId="{F7772915-A81E-4D93-AEEC-60BCD80A7BF8}" dt="2024-04-25T16:27:48.206" v="2898" actId="27636"/>
        <pc:sldMkLst>
          <pc:docMk/>
          <pc:sldMk cId="3646030515" sldId="380"/>
        </pc:sldMkLst>
        <pc:spChg chg="mod">
          <ac:chgData name="Sergio Salas Nicás" userId="6a6de08260f6f650" providerId="LiveId" clId="{F7772915-A81E-4D93-AEEC-60BCD80A7BF8}" dt="2024-04-25T16:27:48.206" v="2898" actId="27636"/>
          <ac:spMkLst>
            <pc:docMk/>
            <pc:sldMk cId="3646030515" sldId="380"/>
            <ac:spMk id="5" creationId="{FEA6E3B2-5AA9-9934-85BB-217993986CA9}"/>
          </ac:spMkLst>
        </pc:spChg>
      </pc:sldChg>
      <pc:sldChg chg="addSp delSp modSp new mod">
        <pc:chgData name="Sergio Salas Nicás" userId="6a6de08260f6f650" providerId="LiveId" clId="{F7772915-A81E-4D93-AEEC-60BCD80A7BF8}" dt="2024-04-25T16:28:44.587" v="2902" actId="123"/>
        <pc:sldMkLst>
          <pc:docMk/>
          <pc:sldMk cId="2333783369" sldId="381"/>
        </pc:sldMkLst>
        <pc:spChg chg="del">
          <ac:chgData name="Sergio Salas Nicás" userId="6a6de08260f6f650" providerId="LiveId" clId="{F7772915-A81E-4D93-AEEC-60BCD80A7BF8}" dt="2024-04-25T16:11:24.608" v="2729" actId="478"/>
          <ac:spMkLst>
            <pc:docMk/>
            <pc:sldMk cId="2333783369" sldId="381"/>
            <ac:spMk id="2" creationId="{E1188FDA-11AB-0930-1448-6B2C8E3CA618}"/>
          </ac:spMkLst>
        </pc:spChg>
        <pc:spChg chg="mod">
          <ac:chgData name="Sergio Salas Nicás" userId="6a6de08260f6f650" providerId="LiveId" clId="{F7772915-A81E-4D93-AEEC-60BCD80A7BF8}" dt="2024-04-25T16:28:44.587" v="2902" actId="123"/>
          <ac:spMkLst>
            <pc:docMk/>
            <pc:sldMk cId="2333783369" sldId="381"/>
            <ac:spMk id="3" creationId="{C3321A29-FF71-F61E-492D-3A456FD3FCAF}"/>
          </ac:spMkLst>
        </pc:spChg>
        <pc:spChg chg="add mod">
          <ac:chgData name="Sergio Salas Nicás" userId="6a6de08260f6f650" providerId="LiveId" clId="{F7772915-A81E-4D93-AEEC-60BCD80A7BF8}" dt="2024-04-25T16:11:21.271" v="2728"/>
          <ac:spMkLst>
            <pc:docMk/>
            <pc:sldMk cId="2333783369" sldId="381"/>
            <ac:spMk id="4" creationId="{E0A7999C-3C8F-C843-5F28-DC54D97EF4C9}"/>
          </ac:spMkLst>
        </pc:spChg>
      </pc:sldChg>
      <pc:sldChg chg="addSp modSp new mod">
        <pc:chgData name="Sergio Salas Nicás" userId="6a6de08260f6f650" providerId="LiveId" clId="{F7772915-A81E-4D93-AEEC-60BCD80A7BF8}" dt="2024-04-25T16:18:06.333" v="2862" actId="1076"/>
        <pc:sldMkLst>
          <pc:docMk/>
          <pc:sldMk cId="333899916" sldId="382"/>
        </pc:sldMkLst>
        <pc:spChg chg="mod">
          <ac:chgData name="Sergio Salas Nicás" userId="6a6de08260f6f650" providerId="LiveId" clId="{F7772915-A81E-4D93-AEEC-60BCD80A7BF8}" dt="2024-04-25T16:12:48.637" v="2774" actId="20577"/>
          <ac:spMkLst>
            <pc:docMk/>
            <pc:sldMk cId="333899916" sldId="382"/>
            <ac:spMk id="2" creationId="{795FBC52-DB04-3C8D-4D75-1BEFCBD5A98E}"/>
          </ac:spMkLst>
        </pc:spChg>
        <pc:spChg chg="mod">
          <ac:chgData name="Sergio Salas Nicás" userId="6a6de08260f6f650" providerId="LiveId" clId="{F7772915-A81E-4D93-AEEC-60BCD80A7BF8}" dt="2024-04-25T16:18:02.196" v="2860" actId="1076"/>
          <ac:spMkLst>
            <pc:docMk/>
            <pc:sldMk cId="333899916" sldId="382"/>
            <ac:spMk id="3" creationId="{0F795FF4-74F6-F9AF-0C3D-49A4E8D9B01A}"/>
          </ac:spMkLst>
        </pc:spChg>
        <pc:picChg chg="add mod">
          <ac:chgData name="Sergio Salas Nicás" userId="6a6de08260f6f650" providerId="LiveId" clId="{F7772915-A81E-4D93-AEEC-60BCD80A7BF8}" dt="2024-04-25T16:18:06.333" v="2862" actId="1076"/>
          <ac:picMkLst>
            <pc:docMk/>
            <pc:sldMk cId="333899916" sldId="382"/>
            <ac:picMk id="1026" creationId="{1E59C101-8A7A-72A6-F2CF-4B811F48C6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DBB1F-A884-44CC-AD9B-743B9D08E5C7}" type="datetimeFigureOut">
              <a:rPr lang="en-US" smtClean="0"/>
              <a:t>4/25/2024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F301D-10C5-4BFE-A432-98BD659BCCE8}" type="slidenum">
              <a:rPr lang="en-US" smtClean="0"/>
              <a:t>‹Nº›</a:t>
            </a:fld>
            <a:endParaRPr lang="en-US"/>
          </a:p>
        </p:txBody>
      </p:sp>
    </p:spTree>
    <p:extLst>
      <p:ext uri="{BB962C8B-B14F-4D97-AF65-F5344CB8AC3E}">
        <p14:creationId xmlns:p14="http://schemas.microsoft.com/office/powerpoint/2010/main" val="137238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A7F301D-10C5-4BFE-A432-98BD659BCCE8}" type="slidenum">
              <a:rPr lang="en-US" smtClean="0"/>
              <a:t>5</a:t>
            </a:fld>
            <a:endParaRPr lang="en-US"/>
          </a:p>
        </p:txBody>
      </p:sp>
    </p:spTree>
    <p:extLst>
      <p:ext uri="{BB962C8B-B14F-4D97-AF65-F5344CB8AC3E}">
        <p14:creationId xmlns:p14="http://schemas.microsoft.com/office/powerpoint/2010/main" val="345230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aislanetwork.org/" TargetMode="External"/><Relationship Id="rId2" Type="http://schemas.openxmlformats.org/officeDocument/2006/relationships/slideLayout" Target="../slideLayouts/slideLayout2.xml"/><Relationship Id="rId1" Type="http://schemas.openxmlformats.org/officeDocument/2006/relationships/video" Target="https://www.youtube.com/embed/g99GNXNdwc4?feature=oembed"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osha.europa.eu/sites/default/files/Heat-at-work-Guidance-for-workplaces_E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osha.europa.eu/sites/default/files/Heat-at-work-Guidance-for-workplaces_E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ssalas@1mayo.ccoo.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2CA9CAD-5BFD-7829-C57B-B600E7A1C8F3}"/>
              </a:ext>
            </a:extLst>
          </p:cNvPr>
          <p:cNvSpPr>
            <a:spLocks noGrp="1"/>
          </p:cNvSpPr>
          <p:nvPr>
            <p:ph type="subTitle" idx="1"/>
          </p:nvPr>
        </p:nvSpPr>
        <p:spPr>
          <a:xfrm>
            <a:off x="1330590" y="3951309"/>
            <a:ext cx="7766936" cy="1096899"/>
          </a:xfrm>
        </p:spPr>
        <p:txBody>
          <a:bodyPr>
            <a:normAutofit/>
          </a:bodyPr>
          <a:lstStyle/>
          <a:p>
            <a:pPr algn="l"/>
            <a:r>
              <a:rPr lang="en-US" sz="1600" dirty="0">
                <a:solidFill>
                  <a:srgbClr val="C00000"/>
                </a:solidFill>
              </a:rPr>
              <a:t>Sergio Salas Nicás</a:t>
            </a:r>
          </a:p>
          <a:p>
            <a:pPr algn="l"/>
            <a:r>
              <a:rPr lang="en-US" sz="1600" dirty="0">
                <a:solidFill>
                  <a:srgbClr val="C00000"/>
                </a:solidFill>
              </a:rPr>
              <a:t>ISTAS - Fundación 1º de Mayo (CCOO)</a:t>
            </a:r>
          </a:p>
          <a:p>
            <a:pPr algn="l"/>
            <a:r>
              <a:rPr lang="en-US" sz="1600" dirty="0">
                <a:solidFill>
                  <a:srgbClr val="C00000"/>
                </a:solidFill>
              </a:rPr>
              <a:t>Abril 2024</a:t>
            </a:r>
          </a:p>
        </p:txBody>
      </p:sp>
      <p:sp>
        <p:nvSpPr>
          <p:cNvPr id="4" name="Título 1">
            <a:extLst>
              <a:ext uri="{FF2B5EF4-FFF2-40B4-BE49-F238E27FC236}">
                <a16:creationId xmlns:a16="http://schemas.microsoft.com/office/drawing/2014/main" id="{B24DD82F-6059-7154-9E36-61658932F168}"/>
              </a:ext>
            </a:extLst>
          </p:cNvPr>
          <p:cNvSpPr>
            <a:spLocks noGrp="1"/>
          </p:cNvSpPr>
          <p:nvPr>
            <p:ph type="ctrTitle"/>
          </p:nvPr>
        </p:nvSpPr>
        <p:spPr>
          <a:xfrm>
            <a:off x="1330590" y="2048929"/>
            <a:ext cx="8443725" cy="1646237"/>
          </a:xfrm>
        </p:spPr>
        <p:txBody>
          <a:bodyPr/>
          <a:lstStyle/>
          <a:p>
            <a:pPr algn="l"/>
            <a:r>
              <a:rPr lang="es-ES" sz="4400" b="1" i="0" dirty="0">
                <a:solidFill>
                  <a:srgbClr val="C00000"/>
                </a:solidFill>
                <a:effectLst/>
                <a:highlight>
                  <a:srgbClr val="FFFFFF"/>
                </a:highlight>
                <a:latin typeface="Arial" panose="020B0604020202020204" pitchFamily="34" charset="0"/>
              </a:rPr>
              <a:t>Introducción al estrés térmico</a:t>
            </a:r>
            <a:r>
              <a:rPr lang="es-ES" sz="4000" b="1" i="0" dirty="0">
                <a:solidFill>
                  <a:srgbClr val="C00000"/>
                </a:solidFill>
                <a:effectLst/>
                <a:highlight>
                  <a:srgbClr val="FFFFFF"/>
                </a:highlight>
                <a:latin typeface="Arial" panose="020B0604020202020204" pitchFamily="34" charset="0"/>
              </a:rPr>
              <a:t>: </a:t>
            </a:r>
            <a:br>
              <a:rPr lang="es-ES" sz="4000" b="1" i="0" dirty="0">
                <a:solidFill>
                  <a:srgbClr val="222222"/>
                </a:solidFill>
                <a:effectLst/>
                <a:highlight>
                  <a:srgbClr val="FFFFFF"/>
                </a:highlight>
                <a:latin typeface="Arial" panose="020B0604020202020204" pitchFamily="34" charset="0"/>
              </a:rPr>
            </a:br>
            <a:r>
              <a:rPr lang="es-ES" sz="3600" b="1" i="0" dirty="0">
                <a:solidFill>
                  <a:schemeClr val="bg2">
                    <a:lumMod val="50000"/>
                  </a:schemeClr>
                </a:solidFill>
                <a:effectLst/>
                <a:highlight>
                  <a:srgbClr val="FFFFFF"/>
                </a:highlight>
                <a:latin typeface="Arial" panose="020B0604020202020204" pitchFamily="34" charset="0"/>
              </a:rPr>
              <a:t>relación con la salud de los trabajadores/as y cómo abordarlo</a:t>
            </a:r>
            <a:endParaRPr lang="es-ES" sz="96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n 1" descr="Fundación 1º de Mayo">
            <a:extLst>
              <a:ext uri="{FF2B5EF4-FFF2-40B4-BE49-F238E27FC236}">
                <a16:creationId xmlns:a16="http://schemas.microsoft.com/office/drawing/2014/main" id="{A325E83D-1DCA-6FAF-C438-A477A83D2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255" y="5837256"/>
            <a:ext cx="11620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 descr="ISTAS">
            <a:extLst>
              <a:ext uri="{FF2B5EF4-FFF2-40B4-BE49-F238E27FC236}">
                <a16:creationId xmlns:a16="http://schemas.microsoft.com/office/drawing/2014/main" id="{0206B640-0CA7-7C2E-EF3C-64328E3E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687" b="20203"/>
          <a:stretch>
            <a:fillRect/>
          </a:stretch>
        </p:blipFill>
        <p:spPr bwMode="auto">
          <a:xfrm>
            <a:off x="3380032" y="5591615"/>
            <a:ext cx="1731599" cy="105601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1455152533">
            <a:extLst>
              <a:ext uri="{FF2B5EF4-FFF2-40B4-BE49-F238E27FC236}">
                <a16:creationId xmlns:a16="http://schemas.microsoft.com/office/drawing/2014/main" id="{8111B02C-86CC-9D71-9163-8160E4938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929" y="5740629"/>
            <a:ext cx="1668921" cy="752518"/>
          </a:xfrm>
          <a:prstGeom prst="rect">
            <a:avLst/>
          </a:prstGeom>
        </p:spPr>
      </p:pic>
    </p:spTree>
    <p:extLst>
      <p:ext uri="{BB962C8B-B14F-4D97-AF65-F5344CB8AC3E}">
        <p14:creationId xmlns:p14="http://schemas.microsoft.com/office/powerpoint/2010/main" val="422603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811567" y="1821370"/>
            <a:ext cx="8669784" cy="4624388"/>
          </a:xfrm>
        </p:spPr>
        <p:txBody>
          <a:bodyPr>
            <a:normAutofit/>
          </a:bodyPr>
          <a:lstStyle/>
          <a:p>
            <a:pPr algn="just"/>
            <a:endParaRPr lang="es-ES" dirty="0"/>
          </a:p>
          <a:p>
            <a:pPr algn="just"/>
            <a:r>
              <a:rPr lang="es-ES" dirty="0"/>
              <a:t>El 2,72% de todas las lesiones profesionales en España se atribuyeron a temperaturas ambientales no óptimas (</a:t>
            </a:r>
            <a:r>
              <a:rPr lang="es-ES" dirty="0" err="1"/>
              <a:t>Martinez</a:t>
            </a:r>
            <a:r>
              <a:rPr lang="es-ES" dirty="0"/>
              <a:t>-Solanas, 2018).</a:t>
            </a:r>
          </a:p>
          <a:p>
            <a:pPr algn="just"/>
            <a:endParaRPr lang="es-ES" dirty="0"/>
          </a:p>
          <a:p>
            <a:pPr algn="just"/>
            <a:r>
              <a:rPr lang="es-ES" dirty="0"/>
              <a:t>La carga económica anual estimada es de 370 millones de euros (</a:t>
            </a:r>
            <a:r>
              <a:rPr lang="es-ES" dirty="0" err="1"/>
              <a:t>Martinez</a:t>
            </a:r>
            <a:r>
              <a:rPr lang="es-ES" dirty="0"/>
              <a:t>-Solanas, 2018). 830 billones € al año en Europa-27 (A </a:t>
            </a:r>
            <a:r>
              <a:rPr lang="es-ES" dirty="0" err="1"/>
              <a:t>Flouris</a:t>
            </a:r>
            <a:r>
              <a:rPr lang="es-ES" dirty="0"/>
              <a:t>).</a:t>
            </a:r>
          </a:p>
          <a:p>
            <a:pPr algn="just"/>
            <a:endParaRPr lang="es-ES" dirty="0"/>
          </a:p>
          <a:p>
            <a:pPr algn="just"/>
            <a:r>
              <a:rPr lang="es-ES" dirty="0"/>
              <a:t>La evolución del clima implica aumento de las tendencias.</a:t>
            </a:r>
          </a:p>
        </p:txBody>
      </p:sp>
      <p:sp>
        <p:nvSpPr>
          <p:cNvPr id="6" name="Título 1">
            <a:extLst>
              <a:ext uri="{FF2B5EF4-FFF2-40B4-BE49-F238E27FC236}">
                <a16:creationId xmlns:a16="http://schemas.microsoft.com/office/drawing/2014/main" id="{97DC7F54-E53D-AA17-CC9F-7282547B6D2C}"/>
              </a:ext>
            </a:extLst>
          </p:cNvPr>
          <p:cNvSpPr txBox="1">
            <a:spLocks/>
          </p:cNvSpPr>
          <p:nvPr/>
        </p:nvSpPr>
        <p:spPr>
          <a:xfrm>
            <a:off x="990599" y="441326"/>
            <a:ext cx="9763126" cy="1096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s-ES" sz="3600" dirty="0">
                <a:solidFill>
                  <a:schemeClr val="accent1"/>
                </a:solidFill>
                <a:latin typeface="+mj-lt"/>
                <a:ea typeface="+mj-ea"/>
                <a:cs typeface="+mj-cs"/>
              </a:rPr>
              <a:t>¿Qué pasa con los trabajadores en España?</a:t>
            </a:r>
          </a:p>
        </p:txBody>
      </p:sp>
    </p:spTree>
    <p:extLst>
      <p:ext uri="{BB962C8B-B14F-4D97-AF65-F5344CB8AC3E}">
        <p14:creationId xmlns:p14="http://schemas.microsoft.com/office/powerpoint/2010/main" val="153581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31989"/>
            <a:ext cx="8596668" cy="3880773"/>
          </a:xfrm>
        </p:spPr>
        <p:txBody>
          <a:bodyPr>
            <a:normAutofit lnSpcReduction="10000"/>
          </a:bodyPr>
          <a:lstStyle/>
          <a:p>
            <a:r>
              <a:rPr lang="es-ES" dirty="0"/>
              <a:t>Por cada +1ºC los accidentes laborales aumentan un 1% (</a:t>
            </a:r>
            <a:r>
              <a:rPr lang="es-ES" dirty="0" err="1"/>
              <a:t>Hira</a:t>
            </a:r>
            <a:r>
              <a:rPr lang="es-ES" dirty="0"/>
              <a:t> </a:t>
            </a:r>
            <a:r>
              <a:rPr lang="es-ES" dirty="0" err="1"/>
              <a:t>Fatima</a:t>
            </a:r>
            <a:r>
              <a:rPr lang="es-ES" dirty="0"/>
              <a:t>, 2021).</a:t>
            </a:r>
          </a:p>
          <a:p>
            <a:endParaRPr lang="es-ES" dirty="0"/>
          </a:p>
          <a:p>
            <a:r>
              <a:rPr lang="es-ES" dirty="0"/>
              <a:t>Cada día </a:t>
            </a:r>
            <a:r>
              <a:rPr lang="es-ES" u="sng" dirty="0"/>
              <a:t>entre Mayo y Septiembre </a:t>
            </a:r>
            <a:r>
              <a:rPr lang="es-ES" dirty="0"/>
              <a:t>(Andreas </a:t>
            </a:r>
            <a:r>
              <a:rPr lang="es-ES" dirty="0" err="1"/>
              <a:t>Flouris</a:t>
            </a:r>
            <a:r>
              <a:rPr lang="es-ES" dirty="0"/>
              <a:t>, 2024):</a:t>
            </a:r>
          </a:p>
          <a:p>
            <a:pPr lvl="1"/>
            <a:r>
              <a:rPr lang="es-ES" dirty="0"/>
              <a:t>528 lesiones profesionales</a:t>
            </a:r>
          </a:p>
          <a:p>
            <a:pPr lvl="1"/>
            <a:r>
              <a:rPr lang="es-ES" dirty="0"/>
              <a:t>36 trastornos moderados</a:t>
            </a:r>
          </a:p>
          <a:p>
            <a:pPr lvl="1"/>
            <a:r>
              <a:rPr lang="es-ES" dirty="0"/>
              <a:t>4 trastornos graves</a:t>
            </a:r>
          </a:p>
          <a:p>
            <a:r>
              <a:rPr lang="es-ES" dirty="0"/>
              <a:t>Cada 2 días:</a:t>
            </a:r>
          </a:p>
          <a:p>
            <a:pPr lvl="1"/>
            <a:r>
              <a:rPr lang="es-ES" dirty="0"/>
              <a:t>1 accidente laboral mortal</a:t>
            </a:r>
          </a:p>
          <a:p>
            <a:pPr lvl="1"/>
            <a:endParaRPr lang="es-ES" dirty="0"/>
          </a:p>
          <a:p>
            <a:pPr marL="342900" lvl="1" indent="-342900"/>
            <a:r>
              <a:rPr lang="es-ES" sz="1800" dirty="0"/>
              <a:t>Anualmente: 80.811 lesiones el 90% fuera de ola de calor! </a:t>
            </a:r>
            <a:r>
              <a:rPr lang="es-ES" dirty="0"/>
              <a:t>(</a:t>
            </a:r>
            <a:r>
              <a:rPr lang="es-ES" dirty="0" err="1"/>
              <a:t>Source</a:t>
            </a:r>
            <a:r>
              <a:rPr lang="es-ES" dirty="0"/>
              <a:t>: ILO, A. </a:t>
            </a:r>
            <a:r>
              <a:rPr lang="es-ES" dirty="0" err="1"/>
              <a:t>Flouris</a:t>
            </a:r>
            <a:r>
              <a:rPr lang="es-ES" dirty="0"/>
              <a:t>)</a:t>
            </a:r>
          </a:p>
          <a:p>
            <a:pPr marL="342900" lvl="1" indent="-342900"/>
            <a:endParaRPr lang="es-ES" dirty="0"/>
          </a:p>
          <a:p>
            <a:pPr marL="457200" lvl="1" indent="0">
              <a:buNone/>
            </a:pPr>
            <a:endParaRPr lang="es-ES" dirty="0"/>
          </a:p>
        </p:txBody>
      </p:sp>
      <p:sp>
        <p:nvSpPr>
          <p:cNvPr id="4" name="Título 1">
            <a:extLst>
              <a:ext uri="{FF2B5EF4-FFF2-40B4-BE49-F238E27FC236}">
                <a16:creationId xmlns:a16="http://schemas.microsoft.com/office/drawing/2014/main" id="{97DC7F54-E53D-AA17-CC9F-7282547B6D2C}"/>
              </a:ext>
            </a:extLst>
          </p:cNvPr>
          <p:cNvSpPr txBox="1">
            <a:spLocks/>
          </p:cNvSpPr>
          <p:nvPr/>
        </p:nvSpPr>
        <p:spPr>
          <a:xfrm>
            <a:off x="990599" y="441326"/>
            <a:ext cx="9763126" cy="1096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s-ES" sz="3600" dirty="0">
                <a:solidFill>
                  <a:schemeClr val="accent1"/>
                </a:solidFill>
                <a:latin typeface="+mj-lt"/>
                <a:ea typeface="+mj-ea"/>
                <a:cs typeface="+mj-cs"/>
              </a:rPr>
              <a:t>¿Qué pasa con los trabajadores en EU-27?</a:t>
            </a:r>
          </a:p>
        </p:txBody>
      </p:sp>
    </p:spTree>
    <p:extLst>
      <p:ext uri="{BB962C8B-B14F-4D97-AF65-F5344CB8AC3E}">
        <p14:creationId xmlns:p14="http://schemas.microsoft.com/office/powerpoint/2010/main" val="73609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lstStyle/>
          <a:p>
            <a:r>
              <a:rPr lang="es-ES" dirty="0"/>
              <a:t>¿Qué es el estrés térmico?</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677334" y="1930400"/>
            <a:ext cx="8596668" cy="3880773"/>
          </a:xfrm>
        </p:spPr>
        <p:txBody>
          <a:bodyPr/>
          <a:lstStyle/>
          <a:p>
            <a:pPr algn="just"/>
            <a:r>
              <a:rPr lang="es-ES" dirty="0"/>
              <a:t>El </a:t>
            </a:r>
            <a:r>
              <a:rPr lang="es-ES" b="1" dirty="0"/>
              <a:t>estrés térmico </a:t>
            </a:r>
            <a:r>
              <a:rPr lang="es-ES" dirty="0"/>
              <a:t>corresponde a la carga neta de calor a la que los trabajadores están expuestos y que resulta de la contribución combinada de las condiciones ambientales del lugar donde trabajan, la actividad física que realizan y las características de la ropa que llevan.</a:t>
            </a:r>
          </a:p>
          <a:p>
            <a:pPr algn="just"/>
            <a:endParaRPr lang="es-ES" dirty="0"/>
          </a:p>
          <a:p>
            <a:pPr algn="just"/>
            <a:endParaRPr lang="es-ES" dirty="0"/>
          </a:p>
          <a:p>
            <a:pPr algn="just"/>
            <a:r>
              <a:rPr lang="es-ES" u="sng" dirty="0"/>
              <a:t>ES UN RIESGO LABORAL Y DEBE SER TRATADO COMO TAL POR LA CIENCIA DE LA PREVENCIÓN. </a:t>
            </a:r>
          </a:p>
          <a:p>
            <a:pPr algn="just"/>
            <a:r>
              <a:rPr lang="es-ES" u="sng" dirty="0"/>
              <a:t>NO ES UN FENÓMENO NATURAL INEVITABLE.</a:t>
            </a:r>
          </a:p>
        </p:txBody>
      </p:sp>
    </p:spTree>
    <p:extLst>
      <p:ext uri="{BB962C8B-B14F-4D97-AF65-F5344CB8AC3E}">
        <p14:creationId xmlns:p14="http://schemas.microsoft.com/office/powerpoint/2010/main" val="223634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Factores que intervienen en el estrés térmico</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5725584" y="1930400"/>
            <a:ext cx="5523441" cy="4451350"/>
          </a:xfrm>
          <a:solidFill>
            <a:schemeClr val="bg1"/>
          </a:solidFill>
        </p:spPr>
        <p:txBody>
          <a:bodyPr>
            <a:normAutofit/>
          </a:bodyPr>
          <a:lstStyle/>
          <a:p>
            <a:r>
              <a:rPr lang="es-ES" sz="2000" dirty="0"/>
              <a:t>Condiciones ambientales:</a:t>
            </a:r>
          </a:p>
          <a:p>
            <a:pPr lvl="1"/>
            <a:r>
              <a:rPr lang="es-ES" sz="1800" dirty="0"/>
              <a:t>La temperatura del aire </a:t>
            </a:r>
          </a:p>
          <a:p>
            <a:pPr lvl="1"/>
            <a:r>
              <a:rPr lang="es-ES" sz="1800" dirty="0"/>
              <a:t>La humedad relativa</a:t>
            </a:r>
          </a:p>
          <a:p>
            <a:pPr lvl="1"/>
            <a:r>
              <a:rPr lang="es-ES" sz="1800" dirty="0"/>
              <a:t>La velocidad del aire</a:t>
            </a:r>
          </a:p>
          <a:p>
            <a:pPr lvl="1"/>
            <a:r>
              <a:rPr lang="es-ES" sz="1800" dirty="0"/>
              <a:t>La radiación solar</a:t>
            </a:r>
          </a:p>
          <a:p>
            <a:pPr lvl="1"/>
            <a:r>
              <a:rPr lang="es-ES" sz="1800" dirty="0"/>
              <a:t>Temperatura radiante de las superficies de trabajo</a:t>
            </a:r>
          </a:p>
          <a:p>
            <a:pPr lvl="1"/>
            <a:endParaRPr lang="es-ES" sz="1800" dirty="0"/>
          </a:p>
          <a:p>
            <a:r>
              <a:rPr lang="es-ES" sz="2000" dirty="0"/>
              <a:t>La tasa metabólica (carga física).</a:t>
            </a:r>
          </a:p>
          <a:p>
            <a:endParaRPr lang="es-ES" sz="2000" dirty="0"/>
          </a:p>
          <a:p>
            <a:r>
              <a:rPr lang="es-ES" sz="2000" dirty="0"/>
              <a:t>El tipo de ropa (transpirabilidad) y los </a:t>
            </a:r>
            <a:r>
              <a:rPr lang="es-ES" sz="2000" dirty="0" err="1"/>
              <a:t>EPIs</a:t>
            </a:r>
            <a:r>
              <a:rPr lang="es-ES" sz="2000" dirty="0"/>
              <a:t>.</a:t>
            </a:r>
          </a:p>
        </p:txBody>
      </p:sp>
      <p:pic>
        <p:nvPicPr>
          <p:cNvPr id="4" name="Imagen 3">
            <a:extLst>
              <a:ext uri="{FF2B5EF4-FFF2-40B4-BE49-F238E27FC236}">
                <a16:creationId xmlns:a16="http://schemas.microsoft.com/office/drawing/2014/main" id="{7EEB0427-55CF-121C-4180-2D115C59755E}"/>
              </a:ext>
            </a:extLst>
          </p:cNvPr>
          <p:cNvPicPr>
            <a:picLocks noChangeAspect="1"/>
          </p:cNvPicPr>
          <p:nvPr/>
        </p:nvPicPr>
        <p:blipFill>
          <a:blip r:embed="rId2"/>
          <a:stretch>
            <a:fillRect/>
          </a:stretch>
        </p:blipFill>
        <p:spPr>
          <a:xfrm>
            <a:off x="851686" y="1930400"/>
            <a:ext cx="4699547" cy="4355335"/>
          </a:xfrm>
          <a:prstGeom prst="rect">
            <a:avLst/>
          </a:prstGeom>
        </p:spPr>
      </p:pic>
    </p:spTree>
    <p:extLst>
      <p:ext uri="{BB962C8B-B14F-4D97-AF65-F5344CB8AC3E}">
        <p14:creationId xmlns:p14="http://schemas.microsoft.com/office/powerpoint/2010/main" val="123387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3CF40F41-29D0-F5A0-E82C-3E81FFB4CC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Imagen 7">
            <a:extLst>
              <a:ext uri="{FF2B5EF4-FFF2-40B4-BE49-F238E27FC236}">
                <a16:creationId xmlns:a16="http://schemas.microsoft.com/office/drawing/2014/main" id="{B1296250-B813-DE55-A99C-BBE139125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58" y="739979"/>
            <a:ext cx="10756084" cy="5378042"/>
          </a:xfrm>
          <a:prstGeom prst="rect">
            <a:avLst/>
          </a:prstGeom>
        </p:spPr>
      </p:pic>
      <p:sp>
        <p:nvSpPr>
          <p:cNvPr id="9" name="CuadroTexto 8">
            <a:extLst>
              <a:ext uri="{FF2B5EF4-FFF2-40B4-BE49-F238E27FC236}">
                <a16:creationId xmlns:a16="http://schemas.microsoft.com/office/drawing/2014/main" id="{60D5D24E-8EAB-D2C4-4E96-3C00B32C9C89}"/>
              </a:ext>
            </a:extLst>
          </p:cNvPr>
          <p:cNvSpPr txBox="1"/>
          <p:nvPr/>
        </p:nvSpPr>
        <p:spPr>
          <a:xfrm>
            <a:off x="870358" y="6161497"/>
            <a:ext cx="5276675" cy="338554"/>
          </a:xfrm>
          <a:prstGeom prst="rect">
            <a:avLst/>
          </a:prstGeom>
          <a:noFill/>
        </p:spPr>
        <p:txBody>
          <a:bodyPr wrap="square" rtlCol="0">
            <a:spAutoFit/>
          </a:bodyPr>
          <a:lstStyle/>
          <a:p>
            <a:r>
              <a:rPr lang="en-US" sz="1600" dirty="0"/>
              <a:t>Fuente: </a:t>
            </a:r>
            <a:r>
              <a:rPr lang="en-US" sz="1600" dirty="0" err="1"/>
              <a:t>CalorAdapt</a:t>
            </a:r>
            <a:r>
              <a:rPr lang="en-US" sz="1600" dirty="0"/>
              <a:t>, ISTAS-F1M (working paper)</a:t>
            </a:r>
          </a:p>
        </p:txBody>
      </p:sp>
      <p:sp>
        <p:nvSpPr>
          <p:cNvPr id="10" name="CuadroTexto 9">
            <a:extLst>
              <a:ext uri="{FF2B5EF4-FFF2-40B4-BE49-F238E27FC236}">
                <a16:creationId xmlns:a16="http://schemas.microsoft.com/office/drawing/2014/main" id="{BB236421-80FD-6C8D-57E7-85AFC8E9D2FC}"/>
              </a:ext>
            </a:extLst>
          </p:cNvPr>
          <p:cNvSpPr txBox="1"/>
          <p:nvPr/>
        </p:nvSpPr>
        <p:spPr>
          <a:xfrm>
            <a:off x="870358" y="5792165"/>
            <a:ext cx="965329" cy="369332"/>
          </a:xfrm>
          <a:prstGeom prst="rect">
            <a:avLst/>
          </a:prstGeom>
          <a:noFill/>
        </p:spPr>
        <p:txBody>
          <a:bodyPr wrap="none" rtlCol="0">
            <a:spAutoFit/>
          </a:bodyPr>
          <a:lstStyle/>
          <a:p>
            <a:r>
              <a:rPr lang="en-US" dirty="0"/>
              <a:t>N=3370</a:t>
            </a:r>
          </a:p>
        </p:txBody>
      </p:sp>
    </p:spTree>
    <p:extLst>
      <p:ext uri="{BB962C8B-B14F-4D97-AF65-F5344CB8AC3E}">
        <p14:creationId xmlns:p14="http://schemas.microsoft.com/office/powerpoint/2010/main" val="289112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609600"/>
            <a:ext cx="9824950" cy="809625"/>
          </a:xfrm>
        </p:spPr>
        <p:txBody>
          <a:bodyPr>
            <a:noAutofit/>
          </a:bodyPr>
          <a:lstStyle/>
          <a:p>
            <a:r>
              <a:rPr lang="es-ES" sz="3600" dirty="0"/>
              <a:t>La sobrecarga térmica</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677334" y="1532754"/>
            <a:ext cx="9262419" cy="5134746"/>
          </a:xfrm>
        </p:spPr>
        <p:txBody>
          <a:bodyPr>
            <a:normAutofit lnSpcReduction="10000"/>
          </a:bodyPr>
          <a:lstStyle/>
          <a:p>
            <a:r>
              <a:rPr lang="es-ES" b="1" dirty="0">
                <a:solidFill>
                  <a:schemeClr val="accent1"/>
                </a:solidFill>
              </a:rPr>
              <a:t>Sobrecarga Térmica: </a:t>
            </a:r>
            <a:r>
              <a:rPr lang="es-ES" dirty="0"/>
              <a:t>la respuesta fisiológica del cuerpo humano al estrés térmico y corresponde al coste que le supone al cuerpo humano el ajuste necesario para mantener la temperatura interna en el rango adecuado. </a:t>
            </a:r>
          </a:p>
          <a:p>
            <a:endParaRPr lang="es-ES" dirty="0"/>
          </a:p>
          <a:p>
            <a:r>
              <a:rPr lang="es-ES" b="1" dirty="0">
                <a:solidFill>
                  <a:schemeClr val="accent1"/>
                </a:solidFill>
              </a:rPr>
              <a:t>Factores de riesgo: </a:t>
            </a:r>
          </a:p>
          <a:p>
            <a:pPr lvl="1"/>
            <a:r>
              <a:rPr lang="es-ES" dirty="0"/>
              <a:t>Estrés Térmico.</a:t>
            </a:r>
          </a:p>
          <a:p>
            <a:pPr lvl="1"/>
            <a:r>
              <a:rPr lang="es-ES" dirty="0"/>
              <a:t>Aclimatación: ajuste de la respuesta del organismo para que una determinada carga de calor genere un menor esfuerzo térmico. Es recomendable aumentar gradualmente el tiempo de trabajo en condiciones calientes durante un periodo de siete a catorce días.</a:t>
            </a:r>
          </a:p>
          <a:p>
            <a:pPr lvl="1"/>
            <a:r>
              <a:rPr lang="es-ES" dirty="0"/>
              <a:t>Factores biológicos/biomédicos:</a:t>
            </a:r>
          </a:p>
          <a:p>
            <a:pPr lvl="2"/>
            <a:r>
              <a:rPr lang="es-ES" sz="1600" dirty="0"/>
              <a:t>Edad</a:t>
            </a:r>
          </a:p>
          <a:p>
            <a:pPr lvl="2"/>
            <a:r>
              <a:rPr lang="es-ES" sz="1600" dirty="0"/>
              <a:t>IMC</a:t>
            </a:r>
          </a:p>
          <a:p>
            <a:pPr lvl="2"/>
            <a:r>
              <a:rPr lang="es-ES" sz="1600" dirty="0"/>
              <a:t>Medicación </a:t>
            </a:r>
          </a:p>
          <a:p>
            <a:pPr lvl="2"/>
            <a:r>
              <a:rPr lang="es-ES" sz="1600" dirty="0"/>
              <a:t>Condición física y enfermedades </a:t>
            </a:r>
            <a:r>
              <a:rPr lang="es-ES" sz="1600" dirty="0" err="1"/>
              <a:t>pre-existentes</a:t>
            </a:r>
            <a:endParaRPr lang="es-ES" sz="1600" dirty="0"/>
          </a:p>
          <a:p>
            <a:pPr lvl="2"/>
            <a:r>
              <a:rPr lang="es-ES" sz="1600" dirty="0"/>
              <a:t>Embarazo</a:t>
            </a:r>
          </a:p>
        </p:txBody>
      </p:sp>
    </p:spTree>
    <p:extLst>
      <p:ext uri="{BB962C8B-B14F-4D97-AF65-F5344CB8AC3E}">
        <p14:creationId xmlns:p14="http://schemas.microsoft.com/office/powerpoint/2010/main" val="378937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609600"/>
            <a:ext cx="10371666" cy="1320800"/>
          </a:xfrm>
        </p:spPr>
        <p:txBody>
          <a:bodyPr>
            <a:normAutofit/>
          </a:bodyPr>
          <a:lstStyle/>
          <a:p>
            <a:r>
              <a:rPr lang="es-ES" sz="3600" dirty="0"/>
              <a:t>Diagrama de flujo Estrés/Sobrecarga Térmica</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p:txBody>
          <a:bodyPr/>
          <a:lstStyle/>
          <a:p>
            <a:endParaRPr lang="es-ES" dirty="0"/>
          </a:p>
        </p:txBody>
      </p:sp>
      <p:pic>
        <p:nvPicPr>
          <p:cNvPr id="5" name="Imagen 4">
            <a:extLst>
              <a:ext uri="{FF2B5EF4-FFF2-40B4-BE49-F238E27FC236}">
                <a16:creationId xmlns:a16="http://schemas.microsoft.com/office/drawing/2014/main" id="{0D75F204-89FE-CE5E-61DE-F0411BB577E4}"/>
              </a:ext>
            </a:extLst>
          </p:cNvPr>
          <p:cNvPicPr>
            <a:picLocks noChangeAspect="1"/>
          </p:cNvPicPr>
          <p:nvPr/>
        </p:nvPicPr>
        <p:blipFill rotWithShape="1">
          <a:blip r:embed="rId2"/>
          <a:srcRect r="61838"/>
          <a:stretch/>
        </p:blipFill>
        <p:spPr>
          <a:xfrm>
            <a:off x="2115102" y="1385888"/>
            <a:ext cx="2800848" cy="5020279"/>
          </a:xfrm>
          <a:prstGeom prst="rect">
            <a:avLst/>
          </a:prstGeom>
        </p:spPr>
      </p:pic>
      <p:pic>
        <p:nvPicPr>
          <p:cNvPr id="6" name="Imagen 5">
            <a:extLst>
              <a:ext uri="{FF2B5EF4-FFF2-40B4-BE49-F238E27FC236}">
                <a16:creationId xmlns:a16="http://schemas.microsoft.com/office/drawing/2014/main" id="{0F2FE564-1DB2-5173-6F03-8481DB945044}"/>
              </a:ext>
            </a:extLst>
          </p:cNvPr>
          <p:cNvPicPr>
            <a:picLocks noChangeAspect="1"/>
          </p:cNvPicPr>
          <p:nvPr/>
        </p:nvPicPr>
        <p:blipFill rotWithShape="1">
          <a:blip r:embed="rId2"/>
          <a:srcRect l="38162" b="52577"/>
          <a:stretch/>
        </p:blipFill>
        <p:spPr>
          <a:xfrm>
            <a:off x="4915950" y="1385888"/>
            <a:ext cx="4538442" cy="2380769"/>
          </a:xfrm>
          <a:prstGeom prst="rect">
            <a:avLst/>
          </a:prstGeom>
        </p:spPr>
      </p:pic>
      <p:pic>
        <p:nvPicPr>
          <p:cNvPr id="7" name="Imagen 6">
            <a:extLst>
              <a:ext uri="{FF2B5EF4-FFF2-40B4-BE49-F238E27FC236}">
                <a16:creationId xmlns:a16="http://schemas.microsoft.com/office/drawing/2014/main" id="{97AB675B-99D1-F9D2-21A5-EE62EA073C04}"/>
              </a:ext>
            </a:extLst>
          </p:cNvPr>
          <p:cNvPicPr>
            <a:picLocks noChangeAspect="1"/>
          </p:cNvPicPr>
          <p:nvPr/>
        </p:nvPicPr>
        <p:blipFill rotWithShape="1">
          <a:blip r:embed="rId2"/>
          <a:srcRect l="38162" t="47423"/>
          <a:stretch/>
        </p:blipFill>
        <p:spPr>
          <a:xfrm>
            <a:off x="4915950" y="3766657"/>
            <a:ext cx="4538442" cy="2639510"/>
          </a:xfrm>
          <a:prstGeom prst="rect">
            <a:avLst/>
          </a:prstGeom>
        </p:spPr>
      </p:pic>
    </p:spTree>
    <p:extLst>
      <p:ext uri="{BB962C8B-B14F-4D97-AF65-F5344CB8AC3E}">
        <p14:creationId xmlns:p14="http://schemas.microsoft.com/office/powerpoint/2010/main" val="12337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lstStyle/>
          <a:p>
            <a:r>
              <a:rPr lang="en-US" dirty="0" err="1"/>
              <a:t>Efectos</a:t>
            </a:r>
            <a:r>
              <a:rPr lang="en-US" dirty="0"/>
              <a:t> </a:t>
            </a:r>
            <a:r>
              <a:rPr lang="en-US" dirty="0" err="1"/>
              <a:t>en</a:t>
            </a:r>
            <a:r>
              <a:rPr lang="en-US" dirty="0"/>
              <a:t> la </a:t>
            </a:r>
            <a:r>
              <a:rPr lang="en-US" dirty="0" err="1"/>
              <a:t>salud</a:t>
            </a:r>
            <a:r>
              <a:rPr lang="en-US" dirty="0"/>
              <a:t> y </a:t>
            </a:r>
            <a:r>
              <a:rPr lang="en-US" dirty="0" err="1"/>
              <a:t>en</a:t>
            </a:r>
            <a:r>
              <a:rPr lang="en-US" dirty="0"/>
              <a:t> la </a:t>
            </a:r>
            <a:r>
              <a:rPr lang="en-US" dirty="0" err="1"/>
              <a:t>sociedad</a:t>
            </a:r>
            <a:endParaRPr lang="en-US" dirty="0"/>
          </a:p>
        </p:txBody>
      </p:sp>
    </p:spTree>
    <p:extLst>
      <p:ext uri="{BB962C8B-B14F-4D97-AF65-F5344CB8AC3E}">
        <p14:creationId xmlns:p14="http://schemas.microsoft.com/office/powerpoint/2010/main" val="113310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838199" y="190368"/>
            <a:ext cx="9763126" cy="1096962"/>
          </a:xfrm>
        </p:spPr>
        <p:txBody>
          <a:bodyPr/>
          <a:lstStyle/>
          <a:p>
            <a:r>
              <a:rPr lang="es-ES" dirty="0"/>
              <a:t>Efectos en la salud del estrés térmico</a:t>
            </a:r>
          </a:p>
        </p:txBody>
      </p:sp>
      <p:graphicFrame>
        <p:nvGraphicFramePr>
          <p:cNvPr id="4" name="Marcador de contenido 3">
            <a:extLst>
              <a:ext uri="{FF2B5EF4-FFF2-40B4-BE49-F238E27FC236}">
                <a16:creationId xmlns:a16="http://schemas.microsoft.com/office/drawing/2014/main" id="{0D0C60E8-A9DC-6920-F49D-1250FC3CF271}"/>
              </a:ext>
            </a:extLst>
          </p:cNvPr>
          <p:cNvGraphicFramePr>
            <a:graphicFrameLocks noGrp="1"/>
          </p:cNvGraphicFramePr>
          <p:nvPr>
            <p:ph idx="1"/>
          </p:nvPr>
        </p:nvGraphicFramePr>
        <p:xfrm>
          <a:off x="1758461" y="1105606"/>
          <a:ext cx="8976946" cy="5327220"/>
        </p:xfrm>
        <a:graphic>
          <a:graphicData uri="http://schemas.openxmlformats.org/drawingml/2006/table">
            <a:tbl>
              <a:tblPr/>
              <a:tblGrid>
                <a:gridCol w="2115469">
                  <a:extLst>
                    <a:ext uri="{9D8B030D-6E8A-4147-A177-3AD203B41FA5}">
                      <a16:colId xmlns:a16="http://schemas.microsoft.com/office/drawing/2014/main" val="899446679"/>
                    </a:ext>
                  </a:extLst>
                </a:gridCol>
                <a:gridCol w="6861477">
                  <a:extLst>
                    <a:ext uri="{9D8B030D-6E8A-4147-A177-3AD203B41FA5}">
                      <a16:colId xmlns:a16="http://schemas.microsoft.com/office/drawing/2014/main" val="2964413705"/>
                    </a:ext>
                  </a:extLst>
                </a:gridCol>
              </a:tblGrid>
              <a:tr h="552278">
                <a:tc>
                  <a:txBody>
                    <a:bodyPr/>
                    <a:lstStyle/>
                    <a:p>
                      <a:r>
                        <a:rPr lang="es-ES" sz="2000" b="1" i="0" dirty="0">
                          <a:solidFill>
                            <a:srgbClr val="FFFFFF"/>
                          </a:solidFill>
                          <a:effectLst/>
                          <a:latin typeface="FoundryJournal-Bold"/>
                        </a:rPr>
                        <a:t>Trastornos </a:t>
                      </a:r>
                      <a:endParaRPr lang="es-ES" sz="48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s-ES" sz="2000" b="1" i="0" dirty="0">
                          <a:solidFill>
                            <a:srgbClr val="FFFFFF"/>
                          </a:solidFill>
                          <a:effectLst/>
                          <a:latin typeface="FoundryJournal-Bold"/>
                        </a:rPr>
                        <a:t>Síntomas</a:t>
                      </a:r>
                      <a:endParaRPr lang="es-ES" sz="48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63930593"/>
                  </a:ext>
                </a:extLst>
              </a:tr>
              <a:tr h="785101">
                <a:tc>
                  <a:txBody>
                    <a:bodyPr/>
                    <a:lstStyle/>
                    <a:p>
                      <a:r>
                        <a:rPr lang="es-ES" sz="1600" b="0" i="0" dirty="0">
                          <a:solidFill>
                            <a:srgbClr val="242021"/>
                          </a:solidFill>
                          <a:effectLst/>
                          <a:latin typeface="FoundryJournal-Medium"/>
                        </a:rPr>
                        <a:t>Erupción por calor</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Aparición de pequeñas pápulas (manchas rojas) y picor asociado a una sudoración intensa, común en climas cálidos y húmedos.</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9147251"/>
                  </a:ext>
                </a:extLst>
              </a:tr>
              <a:tr h="481192">
                <a:tc>
                  <a:txBody>
                    <a:bodyPr/>
                    <a:lstStyle/>
                    <a:p>
                      <a:r>
                        <a:rPr lang="es-ES" sz="1600" b="0" i="0" dirty="0">
                          <a:solidFill>
                            <a:srgbClr val="242021"/>
                          </a:solidFill>
                          <a:effectLst/>
                          <a:latin typeface="FoundryJournal-Medium"/>
                        </a:rPr>
                        <a:t>Edema por calor</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Hinchazón de las extremidades inferiores.</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939618"/>
                  </a:ext>
                </a:extLst>
              </a:tr>
              <a:tr h="886404">
                <a:tc>
                  <a:txBody>
                    <a:bodyPr/>
                    <a:lstStyle/>
                    <a:p>
                      <a:r>
                        <a:rPr lang="es-ES" sz="1600" b="0" i="0" dirty="0">
                          <a:solidFill>
                            <a:srgbClr val="242021"/>
                          </a:solidFill>
                          <a:effectLst/>
                          <a:latin typeface="FoundryJournal-Medium"/>
                        </a:rPr>
                        <a:t>Síncope por calor o desmayo</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Breve episodio de pérdida de conocimiento o mareo.</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315807"/>
                  </a:ext>
                </a:extLst>
              </a:tr>
              <a:tr h="785101">
                <a:tc>
                  <a:txBody>
                    <a:bodyPr/>
                    <a:lstStyle/>
                    <a:p>
                      <a:r>
                        <a:rPr lang="es-ES" sz="1600" b="0" i="0" dirty="0">
                          <a:solidFill>
                            <a:srgbClr val="242021"/>
                          </a:solidFill>
                          <a:effectLst/>
                          <a:latin typeface="FoundryJournal-Medium"/>
                        </a:rPr>
                        <a:t>Calambres por calor</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Son espasmos musculares dolorosos que suelen producirse en las piernas, los brazos o el abdomen.</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473702"/>
                  </a:ext>
                </a:extLst>
              </a:tr>
              <a:tr h="1012499">
                <a:tc>
                  <a:txBody>
                    <a:bodyPr/>
                    <a:lstStyle/>
                    <a:p>
                      <a:r>
                        <a:rPr lang="es-ES" sz="1600" b="0" i="0" dirty="0">
                          <a:solidFill>
                            <a:srgbClr val="242021"/>
                          </a:solidFill>
                          <a:effectLst/>
                          <a:latin typeface="FoundryJournal-Medium"/>
                        </a:rPr>
                        <a:t>Agotamiento por calor</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Incapacidad de mantener el ritmo cardíaco, sed intensa, debilidad, malestar, ansiedad, mareos, desmayos y dolor de cabeza, temperatura corporal menor a 39ºC, pulso irregular, hipotensión postural y respiración rápida y superficial sin alteración del estado mental.</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880218"/>
                  </a:ext>
                </a:extLst>
              </a:tr>
              <a:tr h="785101">
                <a:tc>
                  <a:txBody>
                    <a:bodyPr/>
                    <a:lstStyle/>
                    <a:p>
                      <a:r>
                        <a:rPr lang="es-ES" sz="1600" b="0" i="0" dirty="0">
                          <a:solidFill>
                            <a:srgbClr val="242021"/>
                          </a:solidFill>
                          <a:effectLst/>
                          <a:latin typeface="FoundryJournal-Medium"/>
                        </a:rPr>
                        <a:t>Golpe de calor</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1600" b="0" i="0" dirty="0">
                          <a:solidFill>
                            <a:srgbClr val="242021"/>
                          </a:solidFill>
                          <a:effectLst/>
                          <a:latin typeface="FoundryJournal-Book"/>
                        </a:rPr>
                        <a:t>Enfermedad muy grave: el cuerpo se vuelve incapaz de controlar su temperatura; la temperatura aumenta y puede alcanzar rápidamente los 40ºC y seguir subiendo.</a:t>
                      </a:r>
                      <a:endParaRPr lang="es-ES" sz="4000" dirty="0">
                        <a:effectLst/>
                      </a:endParaRPr>
                    </a:p>
                  </a:txBody>
                  <a:tcPr marL="65132" marR="65132" marT="32566" marB="325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140697"/>
                  </a:ext>
                </a:extLst>
              </a:tr>
            </a:tbl>
          </a:graphicData>
        </a:graphic>
      </p:graphicFrame>
      <p:sp>
        <p:nvSpPr>
          <p:cNvPr id="5" name="Rectangle 1">
            <a:extLst>
              <a:ext uri="{FF2B5EF4-FFF2-40B4-BE49-F238E27FC236}">
                <a16:creationId xmlns:a16="http://schemas.microsoft.com/office/drawing/2014/main" id="{6840056F-5DA4-9EDA-7032-68DCD8F4D2E4}"/>
              </a:ext>
            </a:extLst>
          </p:cNvPr>
          <p:cNvSpPr>
            <a:spLocks noChangeArrowheads="1"/>
          </p:cNvSpPr>
          <p:nvPr/>
        </p:nvSpPr>
        <p:spPr bwMode="auto">
          <a:xfrm>
            <a:off x="-13232496" y="-323165"/>
            <a:ext cx="38551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Flecha: hacia abajo 6">
            <a:extLst>
              <a:ext uri="{FF2B5EF4-FFF2-40B4-BE49-F238E27FC236}">
                <a16:creationId xmlns:a16="http://schemas.microsoft.com/office/drawing/2014/main" id="{F44E4F18-075F-6A37-8772-A640ACC735DF}"/>
              </a:ext>
            </a:extLst>
          </p:cNvPr>
          <p:cNvSpPr/>
          <p:nvPr/>
        </p:nvSpPr>
        <p:spPr>
          <a:xfrm>
            <a:off x="991312" y="2176555"/>
            <a:ext cx="189075" cy="336195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igno más 7">
            <a:extLst>
              <a:ext uri="{FF2B5EF4-FFF2-40B4-BE49-F238E27FC236}">
                <a16:creationId xmlns:a16="http://schemas.microsoft.com/office/drawing/2014/main" id="{4DBD4895-BE71-8762-4678-59573BD7C78D}"/>
              </a:ext>
            </a:extLst>
          </p:cNvPr>
          <p:cNvSpPr/>
          <p:nvPr/>
        </p:nvSpPr>
        <p:spPr>
          <a:xfrm>
            <a:off x="819149" y="5898775"/>
            <a:ext cx="533400" cy="498532"/>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igno menos 8">
            <a:extLst>
              <a:ext uri="{FF2B5EF4-FFF2-40B4-BE49-F238E27FC236}">
                <a16:creationId xmlns:a16="http://schemas.microsoft.com/office/drawing/2014/main" id="{7AC79F18-66BE-3EC7-51AC-015B84AE0651}"/>
              </a:ext>
            </a:extLst>
          </p:cNvPr>
          <p:cNvSpPr/>
          <p:nvPr/>
        </p:nvSpPr>
        <p:spPr>
          <a:xfrm>
            <a:off x="838199" y="1515113"/>
            <a:ext cx="533400" cy="433659"/>
          </a:xfrm>
          <a:prstGeom prst="mathMin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8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Mecanismos fisiológicos activados por calor</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677334" y="2015232"/>
            <a:ext cx="8596668" cy="4536488"/>
          </a:xfrm>
        </p:spPr>
        <p:txBody>
          <a:bodyPr>
            <a:normAutofit fontScale="32500" lnSpcReduction="20000"/>
          </a:bodyPr>
          <a:lstStyle/>
          <a:p>
            <a:pPr algn="just"/>
            <a:r>
              <a:rPr lang="es-ES" sz="4800" b="1" i="0" dirty="0">
                <a:solidFill>
                  <a:schemeClr val="tx1"/>
                </a:solidFill>
                <a:effectLst/>
              </a:rPr>
              <a:t>Rabdomiólisis</a:t>
            </a:r>
            <a:r>
              <a:rPr lang="es-ES" sz="4800" b="0" i="0" dirty="0">
                <a:solidFill>
                  <a:schemeClr val="tx1"/>
                </a:solidFill>
                <a:effectLst/>
              </a:rPr>
              <a:t>: Afección médica asociada al estrés térmico y al esfuerzo físico prolongado, que provoca la rápida descomposición del músculo y la rotura y necrosis de los músculos afectados.</a:t>
            </a:r>
          </a:p>
          <a:p>
            <a:pPr algn="just"/>
            <a:endParaRPr lang="es-ES" sz="4800" b="0" i="0" dirty="0">
              <a:solidFill>
                <a:schemeClr val="tx1"/>
              </a:solidFill>
              <a:effectLst/>
            </a:endParaRPr>
          </a:p>
          <a:p>
            <a:pPr algn="just"/>
            <a:r>
              <a:rPr lang="es-ES" sz="4800" b="1" i="0" dirty="0">
                <a:solidFill>
                  <a:schemeClr val="tx1"/>
                </a:solidFill>
                <a:effectLst/>
              </a:rPr>
              <a:t>Isquemia</a:t>
            </a:r>
            <a:r>
              <a:rPr lang="es-ES" sz="4800" b="0" i="0" dirty="0">
                <a:solidFill>
                  <a:schemeClr val="tx1"/>
                </a:solidFill>
                <a:effectLst/>
              </a:rPr>
              <a:t>: Falta de suministro de sangre a una parte del cuerpo</a:t>
            </a:r>
            <a:r>
              <a:rPr lang="es-ES" sz="4800" b="0" i="0" dirty="0">
                <a:solidFill>
                  <a:schemeClr val="tx1"/>
                </a:solidFill>
                <a:effectLst/>
                <a:highlight>
                  <a:srgbClr val="FFFFFF"/>
                </a:highlight>
              </a:rPr>
              <a:t>. La isquemia puede causar daño a los tejidos debido a la falta de oxígeno y nutrientes.</a:t>
            </a:r>
            <a:r>
              <a:rPr lang="es-ES" sz="4800" dirty="0">
                <a:solidFill>
                  <a:schemeClr val="tx1"/>
                </a:solidFill>
              </a:rPr>
              <a:t> </a:t>
            </a:r>
          </a:p>
          <a:p>
            <a:pPr algn="just"/>
            <a:endParaRPr lang="es-ES" sz="4800" dirty="0">
              <a:solidFill>
                <a:schemeClr val="tx1"/>
              </a:solidFill>
            </a:endParaRPr>
          </a:p>
          <a:p>
            <a:pPr algn="just"/>
            <a:r>
              <a:rPr lang="es-ES" sz="4800" b="1" dirty="0">
                <a:solidFill>
                  <a:schemeClr val="tx1"/>
                </a:solidFill>
              </a:rPr>
              <a:t>Citotoxicidad celular</a:t>
            </a:r>
            <a:r>
              <a:rPr lang="es-ES" sz="4800" dirty="0">
                <a:solidFill>
                  <a:schemeClr val="tx1"/>
                </a:solidFill>
              </a:rPr>
              <a:t>: </a:t>
            </a:r>
            <a:r>
              <a:rPr lang="es-ES" sz="4800" dirty="0">
                <a:solidFill>
                  <a:schemeClr val="tx1"/>
                </a:solidFill>
                <a:highlight>
                  <a:srgbClr val="FFFFFF"/>
                </a:highlight>
              </a:rPr>
              <a:t>daño o muerte de las células debido a temperaturas elevadas, que desencadenan desnaturalización de proteínas, pérdida de integridad de la membrana y activación de respuestas inmunológicas.</a:t>
            </a:r>
          </a:p>
          <a:p>
            <a:pPr algn="just"/>
            <a:endParaRPr lang="es-ES" sz="4800" dirty="0">
              <a:solidFill>
                <a:schemeClr val="tx1"/>
              </a:solidFill>
              <a:highlight>
                <a:srgbClr val="FFFFFF"/>
              </a:highlight>
            </a:endParaRPr>
          </a:p>
          <a:p>
            <a:pPr algn="just"/>
            <a:r>
              <a:rPr lang="es-ES" sz="4800" b="1" dirty="0">
                <a:solidFill>
                  <a:schemeClr val="tx1"/>
                </a:solidFill>
              </a:rPr>
              <a:t>Respuesta inflamatoria aguda/sistémica</a:t>
            </a:r>
            <a:r>
              <a:rPr lang="es-ES" sz="4800" dirty="0">
                <a:solidFill>
                  <a:schemeClr val="tx1"/>
                </a:solidFill>
              </a:rPr>
              <a:t>: compleja de interacciones bioquímicas y celulares, mediadas por la actividad de múltiples agentes químicos, que provocan cambios en la microvasculatura de los tejidos afectados.</a:t>
            </a:r>
          </a:p>
          <a:p>
            <a:pPr algn="just"/>
            <a:endParaRPr lang="es-ES" sz="4800" dirty="0">
              <a:solidFill>
                <a:schemeClr val="tx1"/>
              </a:solidFill>
            </a:endParaRPr>
          </a:p>
          <a:p>
            <a:pPr algn="just"/>
            <a:r>
              <a:rPr lang="es-ES" sz="4800" b="1" dirty="0">
                <a:solidFill>
                  <a:schemeClr val="tx1"/>
                </a:solidFill>
              </a:rPr>
              <a:t>Coagulación intravascular diseminada </a:t>
            </a:r>
            <a:r>
              <a:rPr lang="es-ES" sz="4800" dirty="0">
                <a:solidFill>
                  <a:schemeClr val="tx1"/>
                </a:solidFill>
              </a:rPr>
              <a:t>produce coágulos en los vasos sanguíneos, lo que puede obstruir el flujo sanguíneo y provocar daño en los órganos.</a:t>
            </a:r>
          </a:p>
        </p:txBody>
      </p:sp>
    </p:spTree>
    <p:extLst>
      <p:ext uri="{BB962C8B-B14F-4D97-AF65-F5344CB8AC3E}">
        <p14:creationId xmlns:p14="http://schemas.microsoft.com/office/powerpoint/2010/main" val="76029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AE0B1-C203-6989-5E64-848CE21C8411}"/>
              </a:ext>
            </a:extLst>
          </p:cNvPr>
          <p:cNvSpPr>
            <a:spLocks noGrp="1"/>
          </p:cNvSpPr>
          <p:nvPr>
            <p:ph type="title"/>
          </p:nvPr>
        </p:nvSpPr>
        <p:spPr/>
        <p:txBody>
          <a:bodyPr/>
          <a:lstStyle/>
          <a:p>
            <a:r>
              <a:rPr lang="en-US" dirty="0"/>
              <a:t>ÍNDICE</a:t>
            </a:r>
          </a:p>
        </p:txBody>
      </p:sp>
      <p:sp>
        <p:nvSpPr>
          <p:cNvPr id="4" name="Marcador de contenido 2">
            <a:extLst>
              <a:ext uri="{FF2B5EF4-FFF2-40B4-BE49-F238E27FC236}">
                <a16:creationId xmlns:a16="http://schemas.microsoft.com/office/drawing/2014/main" id="{9370EEFD-6AB5-916E-B09B-7D09CB261744}"/>
              </a:ext>
            </a:extLst>
          </p:cNvPr>
          <p:cNvSpPr>
            <a:spLocks noGrp="1"/>
          </p:cNvSpPr>
          <p:nvPr>
            <p:ph idx="1"/>
          </p:nvPr>
        </p:nvSpPr>
        <p:spPr>
          <a:xfrm>
            <a:off x="748884" y="1930400"/>
            <a:ext cx="8596312" cy="3881437"/>
          </a:xfrm>
        </p:spPr>
        <p:txBody>
          <a:bodyPr>
            <a:normAutofit fontScale="92500" lnSpcReduction="20000"/>
          </a:bodyPr>
          <a:lstStyle/>
          <a:p>
            <a:pPr marL="0" indent="0">
              <a:buNone/>
            </a:pPr>
            <a:r>
              <a:rPr lang="es-ES" dirty="0"/>
              <a:t>PARTE 1: Salud y Calor</a:t>
            </a:r>
          </a:p>
          <a:p>
            <a:pPr marL="514350" indent="-514350">
              <a:buFont typeface="+mj-lt"/>
              <a:buAutoNum type="arabicPeriod"/>
            </a:pPr>
            <a:r>
              <a:rPr lang="es-ES" dirty="0"/>
              <a:t>Calor y salud pública</a:t>
            </a:r>
          </a:p>
          <a:p>
            <a:pPr marL="514350" indent="-514350">
              <a:buFont typeface="+mj-lt"/>
              <a:buAutoNum type="arabicPeriod"/>
            </a:pPr>
            <a:r>
              <a:rPr lang="es-ES" dirty="0"/>
              <a:t>Exposición laboral al estrés térmico</a:t>
            </a:r>
          </a:p>
          <a:p>
            <a:pPr marL="514350" indent="-514350">
              <a:buFont typeface="+mj-lt"/>
              <a:buAutoNum type="arabicPeriod"/>
            </a:pPr>
            <a:r>
              <a:rPr lang="es-ES" dirty="0"/>
              <a:t>Efectos en la salud (y la sociedad)</a:t>
            </a:r>
          </a:p>
          <a:p>
            <a:pPr marL="514350" indent="-514350">
              <a:buFont typeface="+mj-lt"/>
              <a:buAutoNum type="arabicPeriod"/>
            </a:pPr>
            <a:r>
              <a:rPr lang="es-ES" dirty="0"/>
              <a:t>Otros efectos del CC para la salud y la seguridad en el trabajo</a:t>
            </a:r>
          </a:p>
          <a:p>
            <a:pPr marL="514350" indent="-514350">
              <a:buFont typeface="+mj-lt"/>
              <a:buAutoNum type="arabicPeriod"/>
            </a:pPr>
            <a:r>
              <a:rPr lang="es-ES" dirty="0"/>
              <a:t>Medidas preventivas</a:t>
            </a:r>
          </a:p>
          <a:p>
            <a:pPr marL="0" indent="0">
              <a:buNone/>
            </a:pPr>
            <a:endParaRPr lang="es-ES" dirty="0"/>
          </a:p>
          <a:p>
            <a:pPr marL="0" indent="0">
              <a:buNone/>
            </a:pPr>
            <a:r>
              <a:rPr lang="es-ES" dirty="0"/>
              <a:t>PARTE 2: Negociación Colectiva y Calor</a:t>
            </a:r>
          </a:p>
          <a:p>
            <a:pPr marL="514350" indent="-514350">
              <a:buFont typeface="+mj-lt"/>
              <a:buAutoNum type="arabicPeriod"/>
            </a:pPr>
            <a:r>
              <a:rPr lang="es-ES" dirty="0"/>
              <a:t>Marco regulatorio en distintos países del entorno</a:t>
            </a:r>
          </a:p>
          <a:p>
            <a:pPr marL="514350" indent="-514350">
              <a:buFont typeface="+mj-lt"/>
              <a:buAutoNum type="arabicPeriod"/>
            </a:pPr>
            <a:r>
              <a:rPr lang="es-ES" dirty="0"/>
              <a:t>El rol de la negociación colectiva</a:t>
            </a:r>
          </a:p>
          <a:p>
            <a:pPr marL="514350" indent="-514350">
              <a:buFont typeface="+mj-lt"/>
              <a:buAutoNum type="arabicPeriod"/>
            </a:pPr>
            <a:r>
              <a:rPr lang="es-ES" dirty="0"/>
              <a:t>Cómo medir el estrés térmico</a:t>
            </a:r>
          </a:p>
          <a:p>
            <a:endParaRPr lang="es-ES" dirty="0"/>
          </a:p>
        </p:txBody>
      </p:sp>
    </p:spTree>
    <p:extLst>
      <p:ext uri="{BB962C8B-B14F-4D97-AF65-F5344CB8AC3E}">
        <p14:creationId xmlns:p14="http://schemas.microsoft.com/office/powerpoint/2010/main" val="377294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lstStyle/>
          <a:p>
            <a:endParaRPr lang="es-ES" dirty="0"/>
          </a:p>
        </p:txBody>
      </p:sp>
      <p:pic>
        <p:nvPicPr>
          <p:cNvPr id="7" name="Imagen 6">
            <a:extLst>
              <a:ext uri="{FF2B5EF4-FFF2-40B4-BE49-F238E27FC236}">
                <a16:creationId xmlns:a16="http://schemas.microsoft.com/office/drawing/2014/main" id="{939D9B6E-0B7C-B57E-C9B0-F8BD0E81D8F0}"/>
              </a:ext>
            </a:extLst>
          </p:cNvPr>
          <p:cNvPicPr>
            <a:picLocks noChangeAspect="1"/>
          </p:cNvPicPr>
          <p:nvPr/>
        </p:nvPicPr>
        <p:blipFill>
          <a:blip r:embed="rId2"/>
          <a:stretch>
            <a:fillRect/>
          </a:stretch>
        </p:blipFill>
        <p:spPr>
          <a:xfrm>
            <a:off x="1038893" y="598213"/>
            <a:ext cx="9282797" cy="4788412"/>
          </a:xfrm>
          <a:prstGeom prst="rect">
            <a:avLst/>
          </a:prstGeom>
        </p:spPr>
      </p:pic>
      <p:sp>
        <p:nvSpPr>
          <p:cNvPr id="3" name="CuadroTexto 2">
            <a:extLst>
              <a:ext uri="{FF2B5EF4-FFF2-40B4-BE49-F238E27FC236}">
                <a16:creationId xmlns:a16="http://schemas.microsoft.com/office/drawing/2014/main" id="{06D73AE3-8FC8-356C-FAE8-E79CD7D25F32}"/>
              </a:ext>
            </a:extLst>
          </p:cNvPr>
          <p:cNvSpPr txBox="1"/>
          <p:nvPr/>
        </p:nvSpPr>
        <p:spPr>
          <a:xfrm>
            <a:off x="2655089" y="5821584"/>
            <a:ext cx="6618913" cy="523220"/>
          </a:xfrm>
          <a:prstGeom prst="rect">
            <a:avLst/>
          </a:prstGeom>
          <a:noFill/>
        </p:spPr>
        <p:txBody>
          <a:bodyPr wrap="square" rtlCol="0">
            <a:spAutoFit/>
          </a:bodyPr>
          <a:lstStyle/>
          <a:p>
            <a:pPr algn="ctr"/>
            <a:r>
              <a:rPr lang="en-US" sz="2800" dirty="0">
                <a:solidFill>
                  <a:srgbClr val="FF0000"/>
                </a:solidFill>
              </a:rPr>
              <a:t>Calor = </a:t>
            </a:r>
            <a:r>
              <a:rPr lang="en-US" sz="2800" dirty="0" err="1">
                <a:solidFill>
                  <a:srgbClr val="FF0000"/>
                </a:solidFill>
              </a:rPr>
              <a:t>Asesino</a:t>
            </a:r>
            <a:r>
              <a:rPr lang="en-US" sz="2800" dirty="0">
                <a:solidFill>
                  <a:srgbClr val="FF0000"/>
                </a:solidFill>
              </a:rPr>
              <a:t> </a:t>
            </a:r>
            <a:r>
              <a:rPr lang="en-US" sz="2800" dirty="0" err="1">
                <a:solidFill>
                  <a:srgbClr val="FF0000"/>
                </a:solidFill>
              </a:rPr>
              <a:t>Silencioso</a:t>
            </a:r>
            <a:r>
              <a:rPr lang="en-US" sz="2800" dirty="0">
                <a:solidFill>
                  <a:srgbClr val="FF0000"/>
                </a:solidFill>
              </a:rPr>
              <a:t>!</a:t>
            </a:r>
          </a:p>
        </p:txBody>
      </p:sp>
      <p:sp>
        <p:nvSpPr>
          <p:cNvPr id="4" name="CuadroTexto 3">
            <a:extLst>
              <a:ext uri="{FF2B5EF4-FFF2-40B4-BE49-F238E27FC236}">
                <a16:creationId xmlns:a16="http://schemas.microsoft.com/office/drawing/2014/main" id="{CC8A2DC2-11C7-1F59-F708-07606E5F902F}"/>
              </a:ext>
            </a:extLst>
          </p:cNvPr>
          <p:cNvSpPr txBox="1"/>
          <p:nvPr/>
        </p:nvSpPr>
        <p:spPr>
          <a:xfrm>
            <a:off x="8017996" y="5513807"/>
            <a:ext cx="2554012" cy="307777"/>
          </a:xfrm>
          <a:prstGeom prst="rect">
            <a:avLst/>
          </a:prstGeom>
          <a:noFill/>
        </p:spPr>
        <p:txBody>
          <a:bodyPr wrap="square" rtlCol="0">
            <a:spAutoFit/>
          </a:bodyPr>
          <a:lstStyle/>
          <a:p>
            <a:pPr algn="ctr"/>
            <a:r>
              <a:rPr lang="en-US" sz="1400" dirty="0"/>
              <a:t>Fuente: Mora, 2017</a:t>
            </a:r>
          </a:p>
        </p:txBody>
      </p:sp>
    </p:spTree>
    <p:extLst>
      <p:ext uri="{BB962C8B-B14F-4D97-AF65-F5344CB8AC3E}">
        <p14:creationId xmlns:p14="http://schemas.microsoft.com/office/powerpoint/2010/main" val="213508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Mecanismos indirectos de afectación a la salud</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838200" y="1930400"/>
            <a:ext cx="8834306" cy="4624388"/>
          </a:xfrm>
        </p:spPr>
        <p:txBody>
          <a:bodyPr>
            <a:normAutofit/>
          </a:bodyPr>
          <a:lstStyle/>
          <a:p>
            <a:pPr marL="514350" indent="-514350" algn="just" rtl="0" eaLnBrk="1" fontAlgn="ctr" latinLnBrk="0" hangingPunct="1">
              <a:lnSpc>
                <a:spcPct val="115000"/>
              </a:lnSpc>
              <a:spcBef>
                <a:spcPts val="0"/>
              </a:spcBef>
              <a:spcAft>
                <a:spcPts val="0"/>
              </a:spcAft>
              <a:buFont typeface="+mj-lt"/>
              <a:buAutoNum type="arabicPeriod"/>
            </a:pP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La </a:t>
            </a:r>
            <a:r>
              <a:rPr lang="es-ES" b="1"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reducción de la capacidad cognitiva, la atención y la velocidad de reacción </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son derivadas comunes de la sobrecarga térmica que dan lugar a una mayor incidencia de accidentes y lesiones laborales.</a:t>
            </a:r>
          </a:p>
          <a:p>
            <a:pPr marL="514350" indent="-514350" algn="just" rtl="0" eaLnBrk="1" fontAlgn="ctr" latinLnBrk="0" hangingPunct="1">
              <a:lnSpc>
                <a:spcPct val="115000"/>
              </a:lnSpc>
              <a:spcBef>
                <a:spcPts val="0"/>
              </a:spcBef>
              <a:spcAft>
                <a:spcPts val="0"/>
              </a:spcAft>
              <a:buFont typeface="+mj-lt"/>
              <a:buAutoNum type="arabicPeriod"/>
            </a:pPr>
            <a:endParaRPr lang="es-ES" kern="100" dirty="0">
              <a:cs typeface="Times New Roman" panose="02020603050405020304" pitchFamily="18" charset="0"/>
            </a:endParaRPr>
          </a:p>
          <a:p>
            <a:pPr marL="514350" indent="-514350" algn="just" rtl="0" eaLnBrk="1" fontAlgn="ctr" latinLnBrk="0" hangingPunct="1">
              <a:lnSpc>
                <a:spcPct val="115000"/>
              </a:lnSpc>
              <a:spcBef>
                <a:spcPts val="0"/>
              </a:spcBef>
              <a:spcAft>
                <a:spcPts val="0"/>
              </a:spcAft>
              <a:buFont typeface="+mj-lt"/>
              <a:buAutoNum type="arabicPeriod"/>
            </a:pP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El </a:t>
            </a:r>
            <a:r>
              <a:rPr lang="es-ES" b="1" i="0" u="none" strike="noStrike" kern="100" dirty="0">
                <a:effectLst/>
                <a:latin typeface="Calibri" panose="020F0502020204030204" pitchFamily="34" charset="0"/>
                <a:ea typeface="Calibri" panose="020F0502020204030204" pitchFamily="34" charset="0"/>
                <a:cs typeface="Times New Roman" panose="02020603050405020304" pitchFamily="18" charset="0"/>
              </a:rPr>
              <a:t>aumento de la absorción química </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a:t>
            </a:r>
            <a:r>
              <a:rPr lang="es-ES" i="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p.e</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frecuencia respiratoria, transpiración y porosidad de la piel) y de la actividad de los compuestos tóxicos se traduce en una mayor exposición a agentes biológicos (</a:t>
            </a:r>
            <a:r>
              <a:rPr lang="es-ES" i="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p.e</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bacterias) y químicos (</a:t>
            </a:r>
            <a:r>
              <a:rPr lang="es-ES" i="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p.e</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O3).</a:t>
            </a:r>
          </a:p>
          <a:p>
            <a:pPr marL="514350" indent="-514350" algn="just" rtl="0" eaLnBrk="1" fontAlgn="ctr" latinLnBrk="0" hangingPunct="1">
              <a:lnSpc>
                <a:spcPct val="115000"/>
              </a:lnSpc>
              <a:spcBef>
                <a:spcPts val="0"/>
              </a:spcBef>
              <a:spcAft>
                <a:spcPts val="0"/>
              </a:spcAft>
              <a:buFont typeface="+mj-lt"/>
              <a:buAutoNum type="arabicPeriod"/>
            </a:pPr>
            <a:endParaRPr lang="es-ES" kern="100" dirty="0">
              <a:cs typeface="Times New Roman" panose="02020603050405020304" pitchFamily="18" charset="0"/>
            </a:endParaRPr>
          </a:p>
          <a:p>
            <a:pPr marL="514350" indent="-514350" algn="just" rtl="0" eaLnBrk="1" fontAlgn="ctr" latinLnBrk="0" hangingPunct="1">
              <a:lnSpc>
                <a:spcPct val="115000"/>
              </a:lnSpc>
              <a:spcBef>
                <a:spcPts val="0"/>
              </a:spcBef>
              <a:spcAft>
                <a:spcPts val="0"/>
              </a:spcAft>
              <a:buFont typeface="+mj-lt"/>
              <a:buAutoNum type="arabicPeriod"/>
            </a:pPr>
            <a:r>
              <a:rPr lang="es-ES" kern="100" dirty="0">
                <a:cs typeface="Times New Roman" panose="02020603050405020304" pitchFamily="18" charset="0"/>
              </a:rPr>
              <a:t>L</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a </a:t>
            </a:r>
            <a:r>
              <a:rPr lang="es-ES" b="1" i="0" u="none" strike="noStrike" kern="100" dirty="0">
                <a:effectLst/>
                <a:latin typeface="Calibri" panose="020F0502020204030204" pitchFamily="34" charset="0"/>
                <a:ea typeface="Calibri" panose="020F0502020204030204" pitchFamily="34" charset="0"/>
                <a:cs typeface="Times New Roman" panose="02020603050405020304" pitchFamily="18" charset="0"/>
              </a:rPr>
              <a:t>deshidratación</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r>
              <a:rPr lang="es-ES" kern="100" dirty="0">
                <a:latin typeface="Calibri" panose="020F0502020204030204" pitchFamily="34" charset="0"/>
                <a:cs typeface="Times New Roman" panose="02020603050405020304" pitchFamily="18" charset="0"/>
              </a:rPr>
              <a:t>por realizar trabajos físicamente exigentes bajo estrés térmico (p. ej. Cosechar a la intemperie o el trabajo en invernaderos) y no beber suficientes líquidos se convierte en enfermedad </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renal crónica y deterioro de la función renal.</a:t>
            </a:r>
          </a:p>
          <a:p>
            <a:pPr marL="514350" indent="-514350" algn="just" rtl="0" eaLnBrk="1" fontAlgn="ctr" latinLnBrk="0" hangingPunct="1">
              <a:lnSpc>
                <a:spcPct val="115000"/>
              </a:lnSpc>
              <a:spcBef>
                <a:spcPts val="0"/>
              </a:spcBef>
              <a:spcAft>
                <a:spcPts val="0"/>
              </a:spcAft>
              <a:buFont typeface="+mj-lt"/>
              <a:buAutoNum type="arabicPeriod"/>
            </a:pPr>
            <a:endPar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rtl="0" eaLnBrk="1" fontAlgn="ctr" latinLnBrk="0" hangingPunct="1">
              <a:lnSpc>
                <a:spcPct val="115000"/>
              </a:lnSpc>
              <a:spcBef>
                <a:spcPts val="0"/>
              </a:spcBef>
              <a:spcAft>
                <a:spcPts val="0"/>
              </a:spcAft>
              <a:buFont typeface="+mj-lt"/>
              <a:buAutoNum type="arabicPeriod"/>
            </a:pPr>
            <a:r>
              <a:rPr lang="es-ES" b="1" i="0" u="none" strike="noStrike" kern="100" dirty="0">
                <a:effectLst/>
                <a:latin typeface="Calibri" panose="020F0502020204030204" pitchFamily="34" charset="0"/>
                <a:ea typeface="Calibri" panose="020F0502020204030204" pitchFamily="34" charset="0"/>
                <a:cs typeface="Times New Roman" panose="02020603050405020304" pitchFamily="18" charset="0"/>
              </a:rPr>
              <a:t>Bajo peso al nacer </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y menor tasa de </a:t>
            </a:r>
            <a:r>
              <a:rPr lang="es-ES" b="1" i="0" u="none" strike="noStrike" kern="100" dirty="0">
                <a:effectLst/>
                <a:latin typeface="Calibri" panose="020F0502020204030204" pitchFamily="34" charset="0"/>
                <a:ea typeface="Calibri" panose="020F0502020204030204" pitchFamily="34" charset="0"/>
                <a:cs typeface="Times New Roman" panose="02020603050405020304" pitchFamily="18" charset="0"/>
              </a:rPr>
              <a:t>fertilidad</a:t>
            </a:r>
            <a:r>
              <a:rPr lang="es-ES"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en varones.</a:t>
            </a:r>
            <a:endParaRPr lang="es-ES" dirty="0"/>
          </a:p>
        </p:txBody>
      </p:sp>
    </p:spTree>
    <p:extLst>
      <p:ext uri="{BB962C8B-B14F-4D97-AF65-F5344CB8AC3E}">
        <p14:creationId xmlns:p14="http://schemas.microsoft.com/office/powerpoint/2010/main" val="364752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07D9B-384B-1638-3783-530AAC6728FA}"/>
              </a:ext>
            </a:extLst>
          </p:cNvPr>
          <p:cNvSpPr>
            <a:spLocks noGrp="1"/>
          </p:cNvSpPr>
          <p:nvPr>
            <p:ph type="title"/>
          </p:nvPr>
        </p:nvSpPr>
        <p:spPr/>
        <p:txBody>
          <a:bodyPr/>
          <a:lstStyle/>
          <a:p>
            <a:r>
              <a:rPr lang="en-US" dirty="0" err="1"/>
              <a:t>Enfermedad</a:t>
            </a:r>
            <a:r>
              <a:rPr lang="en-US" dirty="0"/>
              <a:t> Renal </a:t>
            </a:r>
            <a:r>
              <a:rPr lang="en-US" dirty="0" err="1"/>
              <a:t>Crónica</a:t>
            </a:r>
            <a:r>
              <a:rPr lang="en-US" dirty="0"/>
              <a:t> (CKD)</a:t>
            </a:r>
          </a:p>
        </p:txBody>
      </p:sp>
      <p:sp>
        <p:nvSpPr>
          <p:cNvPr id="3" name="Marcador de contenido 2">
            <a:extLst>
              <a:ext uri="{FF2B5EF4-FFF2-40B4-BE49-F238E27FC236}">
                <a16:creationId xmlns:a16="http://schemas.microsoft.com/office/drawing/2014/main" id="{C4F0AA55-EEA3-02AD-A41E-B595B27739BC}"/>
              </a:ext>
            </a:extLst>
          </p:cNvPr>
          <p:cNvSpPr>
            <a:spLocks noGrp="1"/>
          </p:cNvSpPr>
          <p:nvPr>
            <p:ph idx="1"/>
          </p:nvPr>
        </p:nvSpPr>
        <p:spPr/>
        <p:txBody>
          <a:bodyPr/>
          <a:lstStyle/>
          <a:p>
            <a:r>
              <a:rPr lang="es-ES" b="0" i="0" dirty="0">
                <a:solidFill>
                  <a:srgbClr val="0D0D0D"/>
                </a:solidFill>
                <a:effectLst/>
                <a:highlight>
                  <a:srgbClr val="FFFFFF"/>
                </a:highlight>
                <a:latin typeface="Söhne"/>
              </a:rPr>
              <a:t>Se detectó una epidemia de enfermedad renal de origen desconocido en </a:t>
            </a:r>
            <a:r>
              <a:rPr lang="es-ES" dirty="0">
                <a:solidFill>
                  <a:srgbClr val="0D0D0D"/>
                </a:solidFill>
                <a:highlight>
                  <a:srgbClr val="FFFFFF"/>
                </a:highlight>
                <a:latin typeface="Söhne"/>
              </a:rPr>
              <a:t>C</a:t>
            </a:r>
            <a:r>
              <a:rPr lang="es-ES" b="0" i="0" dirty="0">
                <a:solidFill>
                  <a:srgbClr val="0D0D0D"/>
                </a:solidFill>
                <a:effectLst/>
                <a:highlight>
                  <a:srgbClr val="FFFFFF"/>
                </a:highlight>
                <a:latin typeface="Söhne"/>
              </a:rPr>
              <a:t>entro América. En Nicaragua había la </a:t>
            </a:r>
            <a:r>
              <a:rPr lang="es-ES" dirty="0">
                <a:solidFill>
                  <a:srgbClr val="0D0D0D"/>
                </a:solidFill>
                <a:highlight>
                  <a:srgbClr val="FFFFFF"/>
                </a:highlight>
                <a:latin typeface="Söhne"/>
              </a:rPr>
              <a:t>“La Isla de Viudas” de los trabajadores de la caña de azúcar.</a:t>
            </a:r>
          </a:p>
          <a:p>
            <a:r>
              <a:rPr lang="es-ES" b="0" i="0" dirty="0">
                <a:solidFill>
                  <a:srgbClr val="0D0D0D"/>
                </a:solidFill>
                <a:effectLst/>
                <a:highlight>
                  <a:srgbClr val="FFFFFF"/>
                </a:highlight>
                <a:latin typeface="Söhne"/>
              </a:rPr>
              <a:t>El proyecto de la Isla Network es una iniciativa destinada a abordar los desafíos de la enfermedad renal crónica (ERC) mediante el desarrollo de una red integral de atención médica y recursos preventivos. </a:t>
            </a:r>
            <a:endParaRPr lang="en-US" dirty="0"/>
          </a:p>
        </p:txBody>
      </p:sp>
      <p:pic>
        <p:nvPicPr>
          <p:cNvPr id="5" name="Imagen 4">
            <a:hlinkClick r:id="rId3"/>
            <a:extLst>
              <a:ext uri="{FF2B5EF4-FFF2-40B4-BE49-F238E27FC236}">
                <a16:creationId xmlns:a16="http://schemas.microsoft.com/office/drawing/2014/main" id="{A4C54484-35D0-E0F3-8D01-B5FEDD696C06}"/>
              </a:ext>
            </a:extLst>
          </p:cNvPr>
          <p:cNvPicPr>
            <a:picLocks noChangeAspect="1"/>
          </p:cNvPicPr>
          <p:nvPr/>
        </p:nvPicPr>
        <p:blipFill>
          <a:blip r:embed="rId4"/>
          <a:stretch>
            <a:fillRect/>
          </a:stretch>
        </p:blipFill>
        <p:spPr>
          <a:xfrm>
            <a:off x="9631408" y="609600"/>
            <a:ext cx="2257740" cy="981212"/>
          </a:xfrm>
          <a:prstGeom prst="rect">
            <a:avLst/>
          </a:prstGeom>
        </p:spPr>
      </p:pic>
      <p:pic>
        <p:nvPicPr>
          <p:cNvPr id="6" name="Elementos multimedia en línea 5" title="La Isla Network - Onwards">
            <a:hlinkClick r:id="" action="ppaction://media"/>
            <a:extLst>
              <a:ext uri="{FF2B5EF4-FFF2-40B4-BE49-F238E27FC236}">
                <a16:creationId xmlns:a16="http://schemas.microsoft.com/office/drawing/2014/main" id="{B34DACB3-05CF-23F6-DFCB-98EE85FC0640}"/>
              </a:ext>
            </a:extLst>
          </p:cNvPr>
          <p:cNvPicPr>
            <a:picLocks noRot="1" noChangeAspect="1"/>
          </p:cNvPicPr>
          <p:nvPr>
            <a:videoFile r:link="rId1"/>
          </p:nvPr>
        </p:nvPicPr>
        <p:blipFill>
          <a:blip r:embed="rId5"/>
          <a:stretch>
            <a:fillRect/>
          </a:stretch>
        </p:blipFill>
        <p:spPr>
          <a:xfrm>
            <a:off x="677334" y="449632"/>
            <a:ext cx="10837332" cy="6123106"/>
          </a:xfrm>
          <a:prstGeom prst="rect">
            <a:avLst/>
          </a:prstGeom>
        </p:spPr>
      </p:pic>
    </p:spTree>
    <p:extLst>
      <p:ext uri="{BB962C8B-B14F-4D97-AF65-F5344CB8AC3E}">
        <p14:creationId xmlns:p14="http://schemas.microsoft.com/office/powerpoint/2010/main" val="42145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Agravamiento de las desigualdades sociales y de salud</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677334" y="2363946"/>
            <a:ext cx="9230146" cy="4624388"/>
          </a:xfrm>
        </p:spPr>
        <p:txBody>
          <a:bodyPr>
            <a:normAutofit/>
          </a:bodyPr>
          <a:lstStyle/>
          <a:p>
            <a:r>
              <a:rPr lang="es-ES" dirty="0"/>
              <a:t>Los trabajos más precarios y peor pagados son también las más expuestos al estrés térmico (Kim y Lim 2017).</a:t>
            </a:r>
          </a:p>
          <a:p>
            <a:endParaRPr lang="es-ES" dirty="0"/>
          </a:p>
          <a:p>
            <a:r>
              <a:rPr lang="es-ES" dirty="0"/>
              <a:t>Los trabajadores precarios tienen menos medios para hacer frente al calor fuera del trabajo: viviendas mal aisladas, sin climatizar (aire acondicionado), etc. Eso implica peor descanso, menor recuperación…</a:t>
            </a:r>
          </a:p>
          <a:p>
            <a:endParaRPr lang="es-ES" dirty="0"/>
          </a:p>
          <a:p>
            <a:r>
              <a:rPr lang="es-ES" dirty="0"/>
              <a:t>El trabajo a destajo desincentiva los descansos y la bebida por el coste económico que supone para el trabajador ralentizar o detener la actividad. El coste económico de respetar la normativa de seguridad no puede recaer sobre el trabajador.</a:t>
            </a:r>
          </a:p>
          <a:p>
            <a:endParaRPr lang="es-ES" dirty="0"/>
          </a:p>
        </p:txBody>
      </p:sp>
    </p:spTree>
    <p:extLst>
      <p:ext uri="{BB962C8B-B14F-4D97-AF65-F5344CB8AC3E}">
        <p14:creationId xmlns:p14="http://schemas.microsoft.com/office/powerpoint/2010/main" val="140813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573B6E-EE89-AD90-52E5-D148D84A3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126" y="1639030"/>
            <a:ext cx="5448650" cy="5448650"/>
          </a:xfrm>
          <a:prstGeom prst="rect">
            <a:avLst/>
          </a:prstGeom>
        </p:spPr>
      </p:pic>
      <p:sp>
        <p:nvSpPr>
          <p:cNvPr id="7" name="CuadroTexto 6">
            <a:extLst>
              <a:ext uri="{FF2B5EF4-FFF2-40B4-BE49-F238E27FC236}">
                <a16:creationId xmlns:a16="http://schemas.microsoft.com/office/drawing/2014/main" id="{F35894A8-3FDD-9DF7-9D2A-FC5EB3799E0C}"/>
              </a:ext>
            </a:extLst>
          </p:cNvPr>
          <p:cNvSpPr txBox="1"/>
          <p:nvPr/>
        </p:nvSpPr>
        <p:spPr>
          <a:xfrm>
            <a:off x="292963" y="285225"/>
            <a:ext cx="9125776" cy="1754326"/>
          </a:xfrm>
          <a:prstGeom prst="rect">
            <a:avLst/>
          </a:prstGeom>
          <a:noFill/>
        </p:spPr>
        <p:txBody>
          <a:bodyPr wrap="square">
            <a:spAutoFit/>
          </a:bodyPr>
          <a:lstStyle/>
          <a:p>
            <a:pPr>
              <a:spcBef>
                <a:spcPct val="0"/>
              </a:spcBef>
            </a:pPr>
            <a:r>
              <a:rPr lang="es-ES" sz="3600" dirty="0">
                <a:solidFill>
                  <a:schemeClr val="accent1"/>
                </a:solidFill>
                <a:latin typeface="+mj-lt"/>
                <a:ea typeface="+mj-ea"/>
                <a:cs typeface="+mj-cs"/>
              </a:rPr>
              <a:t>¿Hasta qué punto sufre usted de calor de su puesto de trabajo durante los meses calurosos del año?</a:t>
            </a:r>
            <a:endParaRPr lang="en-US" sz="3600" dirty="0">
              <a:solidFill>
                <a:schemeClr val="accent1"/>
              </a:solidFill>
              <a:latin typeface="+mj-lt"/>
              <a:ea typeface="+mj-ea"/>
              <a:cs typeface="+mj-cs"/>
            </a:endParaRPr>
          </a:p>
        </p:txBody>
      </p:sp>
      <p:sp>
        <p:nvSpPr>
          <p:cNvPr id="8" name="CuadroTexto 7">
            <a:extLst>
              <a:ext uri="{FF2B5EF4-FFF2-40B4-BE49-F238E27FC236}">
                <a16:creationId xmlns:a16="http://schemas.microsoft.com/office/drawing/2014/main" id="{D338CB80-2F10-C4F3-8D19-E21EFB008963}"/>
              </a:ext>
            </a:extLst>
          </p:cNvPr>
          <p:cNvSpPr txBox="1"/>
          <p:nvPr/>
        </p:nvSpPr>
        <p:spPr>
          <a:xfrm>
            <a:off x="367018" y="6179692"/>
            <a:ext cx="5276675" cy="276999"/>
          </a:xfrm>
          <a:prstGeom prst="rect">
            <a:avLst/>
          </a:prstGeom>
          <a:noFill/>
        </p:spPr>
        <p:txBody>
          <a:bodyPr wrap="square" rtlCol="0">
            <a:spAutoFit/>
          </a:bodyPr>
          <a:lstStyle/>
          <a:p>
            <a:r>
              <a:rPr lang="en-US" sz="1200" dirty="0"/>
              <a:t>Fuente: </a:t>
            </a:r>
            <a:r>
              <a:rPr lang="en-US" sz="1200" dirty="0" err="1"/>
              <a:t>CalorAdapt</a:t>
            </a:r>
            <a:r>
              <a:rPr lang="en-US" sz="1200" dirty="0"/>
              <a:t>, ISTAS-F1M (working paper)</a:t>
            </a:r>
          </a:p>
        </p:txBody>
      </p:sp>
      <p:sp>
        <p:nvSpPr>
          <p:cNvPr id="9" name="CuadroTexto 8">
            <a:extLst>
              <a:ext uri="{FF2B5EF4-FFF2-40B4-BE49-F238E27FC236}">
                <a16:creationId xmlns:a16="http://schemas.microsoft.com/office/drawing/2014/main" id="{06F0E7A6-FF61-C859-7FF2-08D78B2B3851}"/>
              </a:ext>
            </a:extLst>
          </p:cNvPr>
          <p:cNvSpPr txBox="1"/>
          <p:nvPr/>
        </p:nvSpPr>
        <p:spPr>
          <a:xfrm>
            <a:off x="367018" y="5810360"/>
            <a:ext cx="792205" cy="307777"/>
          </a:xfrm>
          <a:prstGeom prst="rect">
            <a:avLst/>
          </a:prstGeom>
          <a:noFill/>
        </p:spPr>
        <p:txBody>
          <a:bodyPr wrap="none" rtlCol="0">
            <a:spAutoFit/>
          </a:bodyPr>
          <a:lstStyle/>
          <a:p>
            <a:r>
              <a:rPr lang="en-US" sz="1400" dirty="0"/>
              <a:t>N=3370</a:t>
            </a:r>
          </a:p>
        </p:txBody>
      </p:sp>
    </p:spTree>
    <p:extLst>
      <p:ext uri="{BB962C8B-B14F-4D97-AF65-F5344CB8AC3E}">
        <p14:creationId xmlns:p14="http://schemas.microsoft.com/office/powerpoint/2010/main" val="37464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Enfermedades y accidentes relacionados directamente con el calor según género</a:t>
            </a:r>
          </a:p>
        </p:txBody>
      </p:sp>
      <p:pic>
        <p:nvPicPr>
          <p:cNvPr id="5" name="Marcador de contenido 4">
            <a:extLst>
              <a:ext uri="{FF2B5EF4-FFF2-40B4-BE49-F238E27FC236}">
                <a16:creationId xmlns:a16="http://schemas.microsoft.com/office/drawing/2014/main" id="{5E7888C0-EDF1-5771-6168-8A06B625F5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816" y="2236700"/>
            <a:ext cx="3881437" cy="3881437"/>
          </a:xfrm>
        </p:spPr>
      </p:pic>
      <p:sp>
        <p:nvSpPr>
          <p:cNvPr id="6" name="CuadroTexto 5">
            <a:extLst>
              <a:ext uri="{FF2B5EF4-FFF2-40B4-BE49-F238E27FC236}">
                <a16:creationId xmlns:a16="http://schemas.microsoft.com/office/drawing/2014/main" id="{1397D7AE-446C-3AF2-12AA-1C4D3313138C}"/>
              </a:ext>
            </a:extLst>
          </p:cNvPr>
          <p:cNvSpPr txBox="1"/>
          <p:nvPr/>
        </p:nvSpPr>
        <p:spPr>
          <a:xfrm>
            <a:off x="367018" y="6179692"/>
            <a:ext cx="5276675" cy="276999"/>
          </a:xfrm>
          <a:prstGeom prst="rect">
            <a:avLst/>
          </a:prstGeom>
          <a:noFill/>
        </p:spPr>
        <p:txBody>
          <a:bodyPr wrap="square" rtlCol="0">
            <a:spAutoFit/>
          </a:bodyPr>
          <a:lstStyle/>
          <a:p>
            <a:r>
              <a:rPr lang="en-US" sz="1200" dirty="0"/>
              <a:t>Fuente: </a:t>
            </a:r>
            <a:r>
              <a:rPr lang="en-US" sz="1200" dirty="0" err="1"/>
              <a:t>CalorAdapt</a:t>
            </a:r>
            <a:r>
              <a:rPr lang="en-US" sz="1200" dirty="0"/>
              <a:t>, ISTAS-F1M (working paper)</a:t>
            </a:r>
          </a:p>
        </p:txBody>
      </p:sp>
      <p:sp>
        <p:nvSpPr>
          <p:cNvPr id="7" name="CuadroTexto 6">
            <a:extLst>
              <a:ext uri="{FF2B5EF4-FFF2-40B4-BE49-F238E27FC236}">
                <a16:creationId xmlns:a16="http://schemas.microsoft.com/office/drawing/2014/main" id="{52A531C6-9D6C-5682-DD0B-709C7689DC43}"/>
              </a:ext>
            </a:extLst>
          </p:cNvPr>
          <p:cNvSpPr txBox="1"/>
          <p:nvPr/>
        </p:nvSpPr>
        <p:spPr>
          <a:xfrm>
            <a:off x="367018" y="5810360"/>
            <a:ext cx="792205" cy="307777"/>
          </a:xfrm>
          <a:prstGeom prst="rect">
            <a:avLst/>
          </a:prstGeom>
          <a:noFill/>
        </p:spPr>
        <p:txBody>
          <a:bodyPr wrap="none" rtlCol="0">
            <a:spAutoFit/>
          </a:bodyPr>
          <a:lstStyle/>
          <a:p>
            <a:r>
              <a:rPr lang="en-US" sz="1400" dirty="0"/>
              <a:t>N=3370</a:t>
            </a:r>
          </a:p>
        </p:txBody>
      </p:sp>
    </p:spTree>
    <p:extLst>
      <p:ext uri="{BB962C8B-B14F-4D97-AF65-F5344CB8AC3E}">
        <p14:creationId xmlns:p14="http://schemas.microsoft.com/office/powerpoint/2010/main" val="232452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normAutofit fontScale="90000"/>
          </a:bodyPr>
          <a:lstStyle/>
          <a:p>
            <a:br>
              <a:rPr lang="es-ES" dirty="0"/>
            </a:br>
            <a:r>
              <a:rPr lang="es-ES" dirty="0"/>
              <a:t>Otros efectos del CC para la salud y la seguridad en el trabajo</a:t>
            </a:r>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n-US" dirty="0"/>
              <a:t>Más </a:t>
            </a:r>
            <a:r>
              <a:rPr lang="en-US" dirty="0" err="1"/>
              <a:t>allá</a:t>
            </a:r>
            <a:r>
              <a:rPr lang="en-US" dirty="0"/>
              <a:t> del </a:t>
            </a:r>
            <a:r>
              <a:rPr lang="en-US" dirty="0" err="1"/>
              <a:t>calor</a:t>
            </a:r>
            <a:r>
              <a:rPr lang="en-US" dirty="0"/>
              <a:t>…</a:t>
            </a:r>
          </a:p>
        </p:txBody>
      </p:sp>
    </p:spTree>
    <p:extLst>
      <p:ext uri="{BB962C8B-B14F-4D97-AF65-F5344CB8AC3E}">
        <p14:creationId xmlns:p14="http://schemas.microsoft.com/office/powerpoint/2010/main" val="191188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Radiación ultravioleta</a:t>
            </a:r>
          </a:p>
        </p:txBody>
      </p:sp>
      <p:sp>
        <p:nvSpPr>
          <p:cNvPr id="4" name="Marcador de contenido 3">
            <a:extLst>
              <a:ext uri="{FF2B5EF4-FFF2-40B4-BE49-F238E27FC236}">
                <a16:creationId xmlns:a16="http://schemas.microsoft.com/office/drawing/2014/main" id="{E7916073-3DE3-AA54-6702-1602FB1268AE}"/>
              </a:ext>
            </a:extLst>
          </p:cNvPr>
          <p:cNvSpPr>
            <a:spLocks noGrp="1"/>
          </p:cNvSpPr>
          <p:nvPr>
            <p:ph idx="1"/>
          </p:nvPr>
        </p:nvSpPr>
        <p:spPr>
          <a:xfrm>
            <a:off x="792744" y="1858749"/>
            <a:ext cx="8596668" cy="3880773"/>
          </a:xfrm>
        </p:spPr>
        <p:txBody>
          <a:bodyPr>
            <a:normAutofit lnSpcReduction="10000"/>
          </a:bodyPr>
          <a:lstStyle/>
          <a:p>
            <a:r>
              <a:rPr lang="es-ES" dirty="0"/>
              <a:t>Trabajadores al aire libre, incluidos los de la construcción, la agricultura, los socorristas, los trabajadores de empresas eléctricas, los jardineros, los trabajadores de los servicios de correos y los trabajadores portuarios. Total de 1.600 millones de trabajadores expuestos anualmente a radiación ultravioleta (Pega et al. 2023). </a:t>
            </a:r>
          </a:p>
          <a:p>
            <a:endParaRPr lang="es-ES" dirty="0"/>
          </a:p>
          <a:p>
            <a:r>
              <a:rPr lang="es-ES" dirty="0"/>
              <a:t>Quemaduras solares, ampollas en la piel, lesiones oculares agudas, debilitamiento del sistema inmunitario, pterigión, cataratas, cáncer de piel y degeneración macular, entre otros</a:t>
            </a:r>
          </a:p>
          <a:p>
            <a:endParaRPr lang="es-ES" dirty="0"/>
          </a:p>
          <a:p>
            <a:r>
              <a:rPr lang="es-ES" dirty="0"/>
              <a:t>Cada año, más de 18.960 muertes relacionadas con el trabajo sólo por cáncer de piel no melanoma (Pega et al. 2023).</a:t>
            </a:r>
            <a:endParaRPr lang="en-US" dirty="0"/>
          </a:p>
        </p:txBody>
      </p:sp>
    </p:spTree>
    <p:extLst>
      <p:ext uri="{BB962C8B-B14F-4D97-AF65-F5344CB8AC3E}">
        <p14:creationId xmlns:p14="http://schemas.microsoft.com/office/powerpoint/2010/main" val="203324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582967"/>
            <a:ext cx="8596668" cy="1320800"/>
          </a:xfrm>
        </p:spPr>
        <p:txBody>
          <a:bodyPr>
            <a:normAutofit/>
          </a:bodyPr>
          <a:lstStyle/>
          <a:p>
            <a:r>
              <a:rPr lang="es-ES" dirty="0"/>
              <a:t>Fenómenos meteorológicos extremos </a:t>
            </a:r>
          </a:p>
        </p:txBody>
      </p:sp>
      <p:sp>
        <p:nvSpPr>
          <p:cNvPr id="4" name="Marcador de contenido 3">
            <a:extLst>
              <a:ext uri="{FF2B5EF4-FFF2-40B4-BE49-F238E27FC236}">
                <a16:creationId xmlns:a16="http://schemas.microsoft.com/office/drawing/2014/main" id="{E7916073-3DE3-AA54-6702-1602FB1268AE}"/>
              </a:ext>
            </a:extLst>
          </p:cNvPr>
          <p:cNvSpPr>
            <a:spLocks noGrp="1"/>
          </p:cNvSpPr>
          <p:nvPr>
            <p:ph idx="1"/>
          </p:nvPr>
        </p:nvSpPr>
        <p:spPr>
          <a:xfrm>
            <a:off x="792744" y="1414867"/>
            <a:ext cx="8596668" cy="2014134"/>
          </a:xfrm>
        </p:spPr>
        <p:txBody>
          <a:bodyPr>
            <a:normAutofit/>
          </a:bodyPr>
          <a:lstStyle/>
          <a:p>
            <a:pPr algn="just"/>
            <a:r>
              <a:rPr lang="es-ES" dirty="0"/>
              <a:t>Personal médico emergencias, bomberos, trabajadores de la construcción que participan en las tareas limpieza, trabajadores agrícolas, trabajadores de la pesca.</a:t>
            </a:r>
          </a:p>
          <a:p>
            <a:r>
              <a:rPr lang="es-ES" dirty="0"/>
              <a:t>2,06 millones de muertes debidas a riesgos meteorológicos, climáticos e hidrológicos (no sólo exposiciones profesionales) desde 1970 hasta 2019 (OMM 2021).</a:t>
            </a:r>
            <a:endParaRPr lang="en-US" dirty="0"/>
          </a:p>
        </p:txBody>
      </p:sp>
      <p:sp>
        <p:nvSpPr>
          <p:cNvPr id="3" name="Título 1">
            <a:extLst>
              <a:ext uri="{FF2B5EF4-FFF2-40B4-BE49-F238E27FC236}">
                <a16:creationId xmlns:a16="http://schemas.microsoft.com/office/drawing/2014/main" id="{35F7B6F9-B07B-E3B6-360C-7811FE3CB19F}"/>
              </a:ext>
            </a:extLst>
          </p:cNvPr>
          <p:cNvSpPr txBox="1">
            <a:spLocks/>
          </p:cNvSpPr>
          <p:nvPr/>
        </p:nvSpPr>
        <p:spPr>
          <a:xfrm>
            <a:off x="792744" y="3565241"/>
            <a:ext cx="8596668" cy="8172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Contaminación del aire</a:t>
            </a:r>
            <a:endParaRPr lang="en-US" dirty="0"/>
          </a:p>
        </p:txBody>
      </p:sp>
      <p:sp>
        <p:nvSpPr>
          <p:cNvPr id="7" name="Marcador de contenido 3">
            <a:extLst>
              <a:ext uri="{FF2B5EF4-FFF2-40B4-BE49-F238E27FC236}">
                <a16:creationId xmlns:a16="http://schemas.microsoft.com/office/drawing/2014/main" id="{19E43A8A-41A3-ACA6-3251-339CB536B9BD}"/>
              </a:ext>
            </a:extLst>
          </p:cNvPr>
          <p:cNvSpPr txBox="1">
            <a:spLocks/>
          </p:cNvSpPr>
          <p:nvPr/>
        </p:nvSpPr>
        <p:spPr>
          <a:xfrm>
            <a:off x="792744" y="4518734"/>
            <a:ext cx="8596668" cy="22072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dirty="0"/>
              <a:t>Todos los trabajadores, en particular los trabajadores al aire libre, los trabajadores del transporte y los bomberos.</a:t>
            </a:r>
          </a:p>
          <a:p>
            <a:pPr algn="just"/>
            <a:r>
              <a:rPr lang="es-ES" dirty="0"/>
              <a:t>Cáncer (pulmón), enfermedades respiratorias y enfermedades cardiovasculares, etc.</a:t>
            </a:r>
          </a:p>
          <a:p>
            <a:r>
              <a:rPr lang="es-ES" dirty="0"/>
              <a:t>860.000 muertes/año relacionadas con el trabajo atribuibles a la contaminación del aire (sólo trabajadores al aire libre) (OIT 2021a).</a:t>
            </a:r>
            <a:endParaRPr lang="en-US" dirty="0"/>
          </a:p>
        </p:txBody>
      </p:sp>
    </p:spTree>
    <p:extLst>
      <p:ext uri="{BB962C8B-B14F-4D97-AF65-F5344CB8AC3E}">
        <p14:creationId xmlns:p14="http://schemas.microsoft.com/office/powerpoint/2010/main" val="418379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67C2E-B330-4BAE-AD43-7892FA9BD7A3}"/>
              </a:ext>
            </a:extLst>
          </p:cNvPr>
          <p:cNvSpPr>
            <a:spLocks noGrp="1"/>
          </p:cNvSpPr>
          <p:nvPr>
            <p:ph type="title"/>
          </p:nvPr>
        </p:nvSpPr>
        <p:spPr>
          <a:xfrm>
            <a:off x="677334" y="609600"/>
            <a:ext cx="8596668" cy="775317"/>
          </a:xfrm>
        </p:spPr>
        <p:txBody>
          <a:bodyPr/>
          <a:lstStyle/>
          <a:p>
            <a:r>
              <a:rPr lang="es-ES" dirty="0"/>
              <a:t>Enfermedades transmitidas por vectores</a:t>
            </a:r>
            <a:endParaRPr lang="en-US" dirty="0"/>
          </a:p>
        </p:txBody>
      </p:sp>
      <p:sp>
        <p:nvSpPr>
          <p:cNvPr id="3" name="Marcador de contenido 2">
            <a:extLst>
              <a:ext uri="{FF2B5EF4-FFF2-40B4-BE49-F238E27FC236}">
                <a16:creationId xmlns:a16="http://schemas.microsoft.com/office/drawing/2014/main" id="{6DEF78C0-882E-1AC0-C7CF-B052A19B5428}"/>
              </a:ext>
            </a:extLst>
          </p:cNvPr>
          <p:cNvSpPr>
            <a:spLocks noGrp="1"/>
          </p:cNvSpPr>
          <p:nvPr>
            <p:ph idx="1"/>
          </p:nvPr>
        </p:nvSpPr>
        <p:spPr>
          <a:xfrm>
            <a:off x="748356" y="1384918"/>
            <a:ext cx="8938568" cy="2308194"/>
          </a:xfrm>
        </p:spPr>
        <p:txBody>
          <a:bodyPr>
            <a:normAutofit/>
          </a:bodyPr>
          <a:lstStyle/>
          <a:p>
            <a:r>
              <a:rPr lang="es-ES" sz="1600" dirty="0"/>
              <a:t>Agricultores, silvicultores, jardineros, pintores, techadores, pavimentadores, trabajadores de la construcción, etc.</a:t>
            </a:r>
          </a:p>
          <a:p>
            <a:r>
              <a:rPr lang="es-ES" sz="1600" dirty="0"/>
              <a:t>Paludismo, la enfermedad de Lyme, el dengue, la esquistosomiasis, la leishmaniasis, la enfermedad de Chagas y la tripanosomiasis africana, entre otras.</a:t>
            </a:r>
          </a:p>
          <a:p>
            <a:r>
              <a:rPr lang="es-ES" sz="1600" dirty="0"/>
              <a:t>Más de 15.170 muertes/año relacionadas con el trabajo atribuibles a enfermedades parasitarias y vectoriales.</a:t>
            </a:r>
            <a:endParaRPr lang="en-US" sz="1600" dirty="0"/>
          </a:p>
        </p:txBody>
      </p:sp>
      <p:sp>
        <p:nvSpPr>
          <p:cNvPr id="4" name="Título 1">
            <a:extLst>
              <a:ext uri="{FF2B5EF4-FFF2-40B4-BE49-F238E27FC236}">
                <a16:creationId xmlns:a16="http://schemas.microsoft.com/office/drawing/2014/main" id="{8CD6001A-D253-227C-4D24-C7F290718EE2}"/>
              </a:ext>
            </a:extLst>
          </p:cNvPr>
          <p:cNvSpPr txBox="1">
            <a:spLocks/>
          </p:cNvSpPr>
          <p:nvPr/>
        </p:nvSpPr>
        <p:spPr>
          <a:xfrm>
            <a:off x="677334" y="3568083"/>
            <a:ext cx="8596668" cy="7753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Exposición a agroquímicos</a:t>
            </a:r>
            <a:endParaRPr lang="en-US" dirty="0"/>
          </a:p>
        </p:txBody>
      </p:sp>
      <p:sp>
        <p:nvSpPr>
          <p:cNvPr id="5" name="Marcador de contenido 2">
            <a:extLst>
              <a:ext uri="{FF2B5EF4-FFF2-40B4-BE49-F238E27FC236}">
                <a16:creationId xmlns:a16="http://schemas.microsoft.com/office/drawing/2014/main" id="{996A1F94-1119-A39A-3BC0-E1A2D3F49B02}"/>
              </a:ext>
            </a:extLst>
          </p:cNvPr>
          <p:cNvSpPr txBox="1">
            <a:spLocks/>
          </p:cNvSpPr>
          <p:nvPr/>
        </p:nvSpPr>
        <p:spPr>
          <a:xfrm>
            <a:off x="748355" y="4343400"/>
            <a:ext cx="8938569" cy="21431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1600" dirty="0"/>
              <a:t>CC incrementa uso de agroquímicos (control plagas) y su absorción entre trabajadores/as de la agricultura, plantaciones, silvicultura, control de vectores.</a:t>
            </a:r>
          </a:p>
          <a:p>
            <a:pPr algn="just"/>
            <a:r>
              <a:rPr lang="es-ES" sz="1600" dirty="0"/>
              <a:t>Intoxicación, cáncer, neurotoxicidad, alteración endocrina, trastornos reproductivos, enfermedades cardiovasculares, enfermedad pulmonar obstructiva crónica, alteración endocrina e inmunosupresión, entre otros.</a:t>
            </a:r>
          </a:p>
          <a:p>
            <a:pPr algn="just"/>
            <a:r>
              <a:rPr lang="es-ES" sz="1600" dirty="0"/>
              <a:t>Más de 300.000 muertes anuales debidas a intoxicación por plaguicidas (</a:t>
            </a:r>
            <a:r>
              <a:rPr lang="es-ES" sz="1600" dirty="0" err="1"/>
              <a:t>Jørs</a:t>
            </a:r>
            <a:r>
              <a:rPr lang="es-ES" sz="1600" dirty="0"/>
              <a:t> et al. 2018).</a:t>
            </a:r>
            <a:endParaRPr lang="en-US" sz="1600" dirty="0"/>
          </a:p>
        </p:txBody>
      </p:sp>
    </p:spTree>
    <p:extLst>
      <p:ext uri="{BB962C8B-B14F-4D97-AF65-F5344CB8AC3E}">
        <p14:creationId xmlns:p14="http://schemas.microsoft.com/office/powerpoint/2010/main" val="145255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lstStyle/>
          <a:p>
            <a:r>
              <a:rPr lang="en-US" dirty="0" err="1"/>
              <a:t>Parte</a:t>
            </a:r>
            <a:r>
              <a:rPr lang="en-US" dirty="0"/>
              <a:t> 1:</a:t>
            </a:r>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n-US" dirty="0"/>
              <a:t>Olas de </a:t>
            </a:r>
            <a:r>
              <a:rPr lang="en-US" dirty="0" err="1"/>
              <a:t>calor</a:t>
            </a:r>
            <a:r>
              <a:rPr lang="en-US" dirty="0"/>
              <a:t> y </a:t>
            </a:r>
            <a:r>
              <a:rPr lang="en-US" dirty="0" err="1"/>
              <a:t>salud</a:t>
            </a:r>
            <a:endParaRPr lang="en-US" dirty="0"/>
          </a:p>
        </p:txBody>
      </p:sp>
    </p:spTree>
    <p:extLst>
      <p:ext uri="{BB962C8B-B14F-4D97-AF65-F5344CB8AC3E}">
        <p14:creationId xmlns:p14="http://schemas.microsoft.com/office/powerpoint/2010/main" val="150922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normAutofit/>
          </a:bodyPr>
          <a:lstStyle/>
          <a:p>
            <a:br>
              <a:rPr lang="es-ES" dirty="0"/>
            </a:br>
            <a:r>
              <a:rPr lang="es-ES" dirty="0"/>
              <a:t>Medidas preventivas</a:t>
            </a:r>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6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Principios generales de la prevención contra el calor</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800100" y="2100262"/>
            <a:ext cx="8829675" cy="4624388"/>
          </a:xfrm>
        </p:spPr>
        <p:txBody>
          <a:bodyPr>
            <a:normAutofit/>
          </a:bodyPr>
          <a:lstStyle/>
          <a:p>
            <a:r>
              <a:rPr lang="es-ES" dirty="0"/>
              <a:t>Priorizar medidas colectivas frente a individuales.</a:t>
            </a:r>
          </a:p>
          <a:p>
            <a:endParaRPr lang="es-ES" dirty="0"/>
          </a:p>
          <a:p>
            <a:r>
              <a:rPr lang="es-ES" dirty="0"/>
              <a:t>Priorizar medidas técnicas frente a organizativas.</a:t>
            </a:r>
          </a:p>
          <a:p>
            <a:endParaRPr lang="es-ES" dirty="0"/>
          </a:p>
          <a:p>
            <a:r>
              <a:rPr lang="es-ES" dirty="0"/>
              <a:t>Priorizar medidas en origen frente a “</a:t>
            </a:r>
            <a:r>
              <a:rPr lang="es-ES" dirty="0" err="1"/>
              <a:t>lowstream</a:t>
            </a:r>
            <a:r>
              <a:rPr lang="es-ES" dirty="0"/>
              <a:t>”.</a:t>
            </a:r>
          </a:p>
          <a:p>
            <a:endParaRPr lang="es-ES" dirty="0"/>
          </a:p>
          <a:p>
            <a:r>
              <a:rPr lang="es-ES" dirty="0"/>
              <a:t>Fomentar el papel de la negociación colectiva y la participación de los trabajadores en el diseño y la aplicación de las medidas preventivas.</a:t>
            </a:r>
          </a:p>
          <a:p>
            <a:endParaRPr lang="es-ES" dirty="0"/>
          </a:p>
          <a:p>
            <a:r>
              <a:rPr lang="es-ES" dirty="0"/>
              <a:t>Evitar los costes para los trabajadores de las medidas de protección, concretamente aquellas relacionadas con el tiempo efectivo de trabajo.</a:t>
            </a:r>
          </a:p>
        </p:txBody>
      </p:sp>
    </p:spTree>
    <p:extLst>
      <p:ext uri="{BB962C8B-B14F-4D97-AF65-F5344CB8AC3E}">
        <p14:creationId xmlns:p14="http://schemas.microsoft.com/office/powerpoint/2010/main" val="241424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lstStyle/>
          <a:p>
            <a:r>
              <a:rPr lang="es-ES" dirty="0"/>
              <a:t>Medidas técnicas</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753533" y="1493840"/>
            <a:ext cx="9457267" cy="4821235"/>
          </a:xfrm>
        </p:spPr>
        <p:txBody>
          <a:bodyPr>
            <a:noAutofit/>
          </a:bodyPr>
          <a:lstStyle/>
          <a:p>
            <a:pPr algn="just"/>
            <a:r>
              <a:rPr lang="es-ES" sz="1200" dirty="0"/>
              <a:t>Automatización de procesos y utilización de herramientas/maquinaria destinadas a minimizar el esfuerzo manual pesado y la consiguiente acumulación de calor corporal.</a:t>
            </a:r>
          </a:p>
          <a:p>
            <a:pPr algn="just"/>
            <a:r>
              <a:rPr lang="es-ES" sz="1200" dirty="0"/>
              <a:t>Suministro de refrigeración o aire acondicionado y ventilación adecuada, deshumidificación.</a:t>
            </a:r>
          </a:p>
          <a:p>
            <a:pPr algn="just"/>
            <a:r>
              <a:rPr lang="es-ES" sz="1200" dirty="0"/>
              <a:t>Proporcionando sombra para reducir el calor radiante del sol, protegiendo de la luz solar directa a las personas creando zonas de sombra con persianas o utilizando película reflectante en las ventanas.</a:t>
            </a:r>
          </a:p>
          <a:p>
            <a:pPr algn="just"/>
            <a:r>
              <a:rPr lang="es-ES" sz="1200" dirty="0"/>
              <a:t>Zonas de descanso, con agua fresca, sombreadas o refrigeradas con aire acondicionado lo más cerca posible del lugar de trabajo.</a:t>
            </a:r>
          </a:p>
          <a:p>
            <a:pPr algn="just"/>
            <a:r>
              <a:rPr lang="es-ES" sz="1200" dirty="0"/>
              <a:t>Reducir el calor radiante, por ejemplo, permitiendo que la máquina o la sala se enfríe antes de su uso.</a:t>
            </a:r>
          </a:p>
          <a:p>
            <a:pPr algn="just"/>
            <a:r>
              <a:rPr lang="es-ES" sz="1200" dirty="0"/>
              <a:t>Vehículos con cabinas cerradas con aire acondicionado (por ejemplo, en tractores, camiones, cargadoras, grúas).</a:t>
            </a:r>
          </a:p>
          <a:p>
            <a:pPr algn="just"/>
            <a:r>
              <a:rPr lang="es-ES" sz="1200" dirty="0"/>
              <a:t>Reducir la humedad, evitar los suelos mojados, los desagües y las válvulas de vapor con fugas, mejorar la ventilación y la extracción del vapor.</a:t>
            </a:r>
          </a:p>
          <a:p>
            <a:pPr algn="just"/>
            <a:r>
              <a:rPr lang="es-ES" sz="1200" dirty="0"/>
              <a:t>Utilizar superficies no reflectantes para evitar la reflexión de los rayos UV en la zona de trabajo.</a:t>
            </a:r>
          </a:p>
          <a:p>
            <a:pPr algn="just"/>
            <a:r>
              <a:rPr lang="es-ES" sz="1200" dirty="0"/>
              <a:t>Aumentar la velocidad de circulación del aire instalando ventiladores o generando movimiento de aire, por ejemplo, a través de ventanas y respiraderos, especialmente en condiciones de humedad.</a:t>
            </a:r>
          </a:p>
          <a:p>
            <a:pPr algn="just"/>
            <a:r>
              <a:rPr lang="es-ES" sz="1200" dirty="0"/>
              <a:t>Utilizar blindajes o barreras reflectantes o absorbentes de calor. Aislar o encerrar los procesos, la maquinaria o las instalaciones que generan calor (o separarlos de las personas).</a:t>
            </a:r>
          </a:p>
          <a:p>
            <a:pPr algn="just"/>
            <a:r>
              <a:rPr lang="es-ES" sz="1200" dirty="0"/>
              <a:t>Instalación puntos de hidratación con agua fresca.</a:t>
            </a:r>
          </a:p>
          <a:p>
            <a:pPr algn="just"/>
            <a:r>
              <a:rPr lang="es-ES" sz="1200" dirty="0" err="1"/>
              <a:t>EPIs</a:t>
            </a:r>
            <a:r>
              <a:rPr lang="es-ES" sz="1200" dirty="0"/>
              <a:t> de refrigeración suelen ser demasiado pesados o engorrosos para ser prácticos en un entorno de trabajo.</a:t>
            </a:r>
          </a:p>
          <a:p>
            <a:pPr marL="0" lvl="8" indent="0" algn="just">
              <a:buNone/>
            </a:pPr>
            <a:endParaRPr lang="es-ES" sz="900" b="1" dirty="0"/>
          </a:p>
          <a:p>
            <a:pPr marL="0" lvl="8" indent="0" algn="r">
              <a:buNone/>
            </a:pPr>
            <a:r>
              <a:rPr lang="es-ES" sz="1100" b="1" dirty="0"/>
              <a:t>Fuente: </a:t>
            </a:r>
            <a:r>
              <a:rPr lang="es-ES" sz="1100" b="1" dirty="0">
                <a:hlinkClick r:id="rId2"/>
              </a:rPr>
              <a:t>EU-OSHA</a:t>
            </a:r>
            <a:endParaRPr lang="es-ES" sz="1100" b="1" dirty="0"/>
          </a:p>
        </p:txBody>
      </p:sp>
    </p:spTree>
    <p:extLst>
      <p:ext uri="{BB962C8B-B14F-4D97-AF65-F5344CB8AC3E}">
        <p14:creationId xmlns:p14="http://schemas.microsoft.com/office/powerpoint/2010/main" val="1361173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lstStyle/>
          <a:p>
            <a:r>
              <a:rPr lang="es-ES" dirty="0"/>
              <a:t>Medidas organizativas</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753533" y="1522414"/>
            <a:ext cx="8666692" cy="4716461"/>
          </a:xfrm>
        </p:spPr>
        <p:txBody>
          <a:bodyPr>
            <a:normAutofit fontScale="85000" lnSpcReduction="10000"/>
          </a:bodyPr>
          <a:lstStyle/>
          <a:p>
            <a:pPr algn="just"/>
            <a:r>
              <a:rPr lang="es-ES" dirty="0"/>
              <a:t>Adaptar horario comienzo y finalización de la jornada de acuerdo con las horas calurosas del día.</a:t>
            </a:r>
          </a:p>
          <a:p>
            <a:pPr algn="just"/>
            <a:r>
              <a:rPr lang="es-ES" dirty="0"/>
              <a:t>Aumentar la ratio descanso/trabajo para que el cuerpo tenga la oportunidad de eliminar el exceso de calor.</a:t>
            </a:r>
          </a:p>
          <a:p>
            <a:pPr algn="just"/>
            <a:r>
              <a:rPr lang="es-ES" dirty="0"/>
              <a:t>Permitir a las personas trabajadoras a seguir su propio ritmo.</a:t>
            </a:r>
          </a:p>
          <a:p>
            <a:pPr algn="just"/>
            <a:r>
              <a:rPr lang="es-ES" dirty="0"/>
              <a:t>Aumento del número de trabajadores por tarea. </a:t>
            </a:r>
          </a:p>
          <a:p>
            <a:pPr algn="just"/>
            <a:r>
              <a:rPr lang="es-ES" dirty="0"/>
              <a:t>Garantizar que los trabajadores no trabajen en solitario o, si deben hacerlo, que se hagan con una correcta supervisión y asegurándose de que puedan pedir ayuda fácilmente.</a:t>
            </a:r>
          </a:p>
          <a:p>
            <a:pPr algn="just"/>
            <a:r>
              <a:rPr lang="es-ES" dirty="0"/>
              <a:t>Permitir pausas suficientes para garantizar que los trabajadores puedan tomar bebidas frías o refrescarse.</a:t>
            </a:r>
          </a:p>
          <a:p>
            <a:pPr algn="just"/>
            <a:r>
              <a:rPr lang="es-ES" dirty="0"/>
              <a:t>Modificar los objetivos y los ritmos de trabajo para facilitar el trabajo y reducir el esfuerzo físico. </a:t>
            </a:r>
          </a:p>
          <a:p>
            <a:pPr algn="just"/>
            <a:r>
              <a:rPr lang="es-ES" dirty="0"/>
              <a:t>Relajar los códigos formales de vestimenta. Modificar los uniformes de trabajo eligiendo ropa más fresca y transpirable. </a:t>
            </a:r>
          </a:p>
          <a:p>
            <a:pPr algn="just"/>
            <a:r>
              <a:rPr lang="es-ES" dirty="0"/>
              <a:t>Planificar un trabajo físicamente exigente cuando la temperatura sea más fría (a primera hora de la mañana o a última hora de la noche).</a:t>
            </a:r>
          </a:p>
          <a:p>
            <a:pPr marL="3657600" lvl="8" indent="0">
              <a:buNone/>
            </a:pPr>
            <a:r>
              <a:rPr lang="es-ES" dirty="0"/>
              <a:t>								</a:t>
            </a:r>
            <a:r>
              <a:rPr lang="es-ES" sz="1300" b="1" dirty="0"/>
              <a:t>Fuente: </a:t>
            </a:r>
            <a:r>
              <a:rPr lang="es-ES" sz="1300" b="1" dirty="0">
                <a:hlinkClick r:id="rId2"/>
              </a:rPr>
              <a:t>EU-OSHA</a:t>
            </a:r>
            <a:endParaRPr lang="es-ES" sz="1300" b="1" dirty="0"/>
          </a:p>
        </p:txBody>
      </p:sp>
    </p:spTree>
    <p:extLst>
      <p:ext uri="{BB962C8B-B14F-4D97-AF65-F5344CB8AC3E}">
        <p14:creationId xmlns:p14="http://schemas.microsoft.com/office/powerpoint/2010/main" val="14718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93663"/>
            <a:ext cx="5629275"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28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lstStyle/>
          <a:p>
            <a:r>
              <a:rPr lang="en-US" dirty="0" err="1"/>
              <a:t>Parte</a:t>
            </a:r>
            <a:r>
              <a:rPr lang="en-US" dirty="0"/>
              <a:t> 2:</a:t>
            </a:r>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n-US" dirty="0" err="1"/>
              <a:t>Negociación</a:t>
            </a:r>
            <a:r>
              <a:rPr lang="en-US" dirty="0"/>
              <a:t> </a:t>
            </a:r>
            <a:r>
              <a:rPr lang="en-US" dirty="0" err="1"/>
              <a:t>colectiva</a:t>
            </a:r>
            <a:r>
              <a:rPr lang="en-US" dirty="0"/>
              <a:t> y </a:t>
            </a:r>
            <a:r>
              <a:rPr lang="en-US" dirty="0" err="1"/>
              <a:t>calor</a:t>
            </a:r>
            <a:endParaRPr lang="en-US" dirty="0"/>
          </a:p>
        </p:txBody>
      </p:sp>
    </p:spTree>
    <p:extLst>
      <p:ext uri="{BB962C8B-B14F-4D97-AF65-F5344CB8AC3E}">
        <p14:creationId xmlns:p14="http://schemas.microsoft.com/office/powerpoint/2010/main" val="417534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AE0B1-C203-6989-5E64-848CE21C8411}"/>
              </a:ext>
            </a:extLst>
          </p:cNvPr>
          <p:cNvSpPr>
            <a:spLocks noGrp="1"/>
          </p:cNvSpPr>
          <p:nvPr>
            <p:ph type="title"/>
          </p:nvPr>
        </p:nvSpPr>
        <p:spPr/>
        <p:txBody>
          <a:bodyPr/>
          <a:lstStyle/>
          <a:p>
            <a:r>
              <a:rPr lang="en-US" dirty="0"/>
              <a:t>ÍNDICE</a:t>
            </a:r>
          </a:p>
        </p:txBody>
      </p:sp>
      <p:sp>
        <p:nvSpPr>
          <p:cNvPr id="4" name="Marcador de contenido 2">
            <a:extLst>
              <a:ext uri="{FF2B5EF4-FFF2-40B4-BE49-F238E27FC236}">
                <a16:creationId xmlns:a16="http://schemas.microsoft.com/office/drawing/2014/main" id="{9370EEFD-6AB5-916E-B09B-7D09CB261744}"/>
              </a:ext>
            </a:extLst>
          </p:cNvPr>
          <p:cNvSpPr>
            <a:spLocks noGrp="1"/>
          </p:cNvSpPr>
          <p:nvPr>
            <p:ph idx="1"/>
          </p:nvPr>
        </p:nvSpPr>
        <p:spPr>
          <a:xfrm>
            <a:off x="748884" y="1930400"/>
            <a:ext cx="8596312" cy="3881437"/>
          </a:xfrm>
        </p:spPr>
        <p:txBody>
          <a:bodyPr>
            <a:normAutofit fontScale="92500" lnSpcReduction="20000"/>
          </a:bodyPr>
          <a:lstStyle/>
          <a:p>
            <a:pPr marL="0" indent="0">
              <a:buNone/>
            </a:pPr>
            <a:r>
              <a:rPr lang="es-ES" dirty="0"/>
              <a:t>PARTE 1: Salud y Calor</a:t>
            </a:r>
          </a:p>
          <a:p>
            <a:pPr marL="514350" indent="-514350">
              <a:buFont typeface="+mj-lt"/>
              <a:buAutoNum type="arabicPeriod"/>
            </a:pPr>
            <a:r>
              <a:rPr lang="es-ES" dirty="0"/>
              <a:t>Calor y salud pública</a:t>
            </a:r>
          </a:p>
          <a:p>
            <a:pPr marL="514350" indent="-514350">
              <a:buFont typeface="+mj-lt"/>
              <a:buAutoNum type="arabicPeriod"/>
            </a:pPr>
            <a:r>
              <a:rPr lang="es-ES" dirty="0"/>
              <a:t>Exposición laboral al estrés térmico</a:t>
            </a:r>
          </a:p>
          <a:p>
            <a:pPr marL="514350" indent="-514350">
              <a:buFont typeface="+mj-lt"/>
              <a:buAutoNum type="arabicPeriod"/>
            </a:pPr>
            <a:r>
              <a:rPr lang="es-ES" dirty="0"/>
              <a:t>Efectos en la salud (y la sociedad)</a:t>
            </a:r>
          </a:p>
          <a:p>
            <a:pPr marL="514350" indent="-514350">
              <a:buFont typeface="+mj-lt"/>
              <a:buAutoNum type="arabicPeriod"/>
            </a:pPr>
            <a:r>
              <a:rPr lang="es-ES" dirty="0"/>
              <a:t>Otros efectos del CC para la salud y la seguridad en el trabajo</a:t>
            </a:r>
          </a:p>
          <a:p>
            <a:pPr marL="514350" indent="-514350">
              <a:buFont typeface="+mj-lt"/>
              <a:buAutoNum type="arabicPeriod"/>
            </a:pPr>
            <a:r>
              <a:rPr lang="es-ES" dirty="0"/>
              <a:t>Medidas preventivas</a:t>
            </a:r>
          </a:p>
          <a:p>
            <a:pPr marL="0" indent="0">
              <a:buNone/>
            </a:pPr>
            <a:endParaRPr lang="es-ES" dirty="0"/>
          </a:p>
          <a:p>
            <a:pPr marL="0" indent="0">
              <a:buNone/>
            </a:pPr>
            <a:r>
              <a:rPr lang="es-ES" dirty="0"/>
              <a:t>PARTE 2: Negociación Colectiva y Calor</a:t>
            </a:r>
          </a:p>
          <a:p>
            <a:pPr marL="514350" indent="-514350">
              <a:buFont typeface="+mj-lt"/>
              <a:buAutoNum type="arabicPeriod"/>
            </a:pPr>
            <a:r>
              <a:rPr lang="es-ES" dirty="0"/>
              <a:t>Marco regulatorio en distintos países del entorno</a:t>
            </a:r>
          </a:p>
          <a:p>
            <a:pPr marL="514350" indent="-514350">
              <a:buFont typeface="+mj-lt"/>
              <a:buAutoNum type="arabicPeriod"/>
            </a:pPr>
            <a:r>
              <a:rPr lang="es-ES" dirty="0"/>
              <a:t>El rol de la negociación colectiva y los planes de acción contra el calor</a:t>
            </a:r>
          </a:p>
          <a:p>
            <a:pPr marL="514350" indent="-514350">
              <a:buFont typeface="+mj-lt"/>
              <a:buAutoNum type="arabicPeriod"/>
            </a:pPr>
            <a:r>
              <a:rPr lang="es-ES" dirty="0"/>
              <a:t>Cómo medir el estrés térmico</a:t>
            </a:r>
          </a:p>
          <a:p>
            <a:pPr marL="514350" indent="-514350">
              <a:buFont typeface="+mj-lt"/>
              <a:buAutoNum type="arabicPeriod"/>
            </a:pPr>
            <a:endParaRPr lang="es-ES" dirty="0"/>
          </a:p>
          <a:p>
            <a:endParaRPr lang="es-ES" dirty="0"/>
          </a:p>
        </p:txBody>
      </p:sp>
    </p:spTree>
    <p:extLst>
      <p:ext uri="{BB962C8B-B14F-4D97-AF65-F5344CB8AC3E}">
        <p14:creationId xmlns:p14="http://schemas.microsoft.com/office/powerpoint/2010/main" val="205520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733425"/>
            <a:ext cx="8596668" cy="1320800"/>
          </a:xfrm>
        </p:spPr>
        <p:txBody>
          <a:bodyPr/>
          <a:lstStyle/>
          <a:p>
            <a:pPr marL="514350" indent="-514350"/>
            <a:r>
              <a:rPr lang="es-ES" dirty="0"/>
              <a:t>Marco regulatorio</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157" y="1524000"/>
            <a:ext cx="302090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719" y="1524000"/>
            <a:ext cx="3394844"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318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733425"/>
            <a:ext cx="8596668" cy="1320800"/>
          </a:xfrm>
        </p:spPr>
        <p:txBody>
          <a:bodyPr/>
          <a:lstStyle/>
          <a:p>
            <a:pPr marL="514350" indent="-514350"/>
            <a:r>
              <a:rPr lang="es-ES" dirty="0"/>
              <a:t>Marco regulatorio</a:t>
            </a:r>
          </a:p>
        </p:txBody>
      </p:sp>
      <p:sp>
        <p:nvSpPr>
          <p:cNvPr id="4" name="Content Placeholder 3"/>
          <p:cNvSpPr>
            <a:spLocks noGrp="1"/>
          </p:cNvSpPr>
          <p:nvPr>
            <p:ph idx="1"/>
          </p:nvPr>
        </p:nvSpPr>
        <p:spPr>
          <a:xfrm>
            <a:off x="667808" y="1922464"/>
            <a:ext cx="8514291" cy="3880773"/>
          </a:xfrm>
        </p:spPr>
        <p:txBody>
          <a:bodyPr>
            <a:normAutofit fontScale="92500"/>
          </a:bodyPr>
          <a:lstStyle/>
          <a:p>
            <a:r>
              <a:rPr lang="es-ES" dirty="0"/>
              <a:t>Es la base para la negociación colectiva.</a:t>
            </a:r>
          </a:p>
          <a:p>
            <a:r>
              <a:rPr lang="es-ES" dirty="0"/>
              <a:t>En la Unión Europea no existe una temperatura máxima aceptable en el trabajo.</a:t>
            </a:r>
          </a:p>
          <a:p>
            <a:r>
              <a:rPr lang="es-ES" dirty="0"/>
              <a:t>Valores límite nacionales:</a:t>
            </a:r>
          </a:p>
          <a:p>
            <a:pPr lvl="1"/>
            <a:r>
              <a:rPr lang="es-ES" dirty="0"/>
              <a:t>Austria: 19 y 25°C para esfuerzo físico reducido y entre 18 y 24°C para los trabajos que impliquen un esfuerzo físico normal.</a:t>
            </a:r>
          </a:p>
          <a:p>
            <a:pPr lvl="1"/>
            <a:r>
              <a:rPr lang="es-ES" b="1" dirty="0"/>
              <a:t>Bélgica: Las temperaturas máximas utilizando el índice WBGT, se establecen en 29°C para trabajos físicos ligeros, 26°C para trabajos moderados a pesados, 22°C para trabajos pesados y 18°C para trabajos muy pesados.</a:t>
            </a:r>
          </a:p>
          <a:p>
            <a:pPr lvl="1"/>
            <a:r>
              <a:rPr lang="es-ES" b="1" dirty="0"/>
              <a:t>Chipre: 29,7°C para un trabajo de baja intensidad; 28,6°C para un trabajo de intensidad moderada; 27,5°C para trabajo de alta intensidad.</a:t>
            </a:r>
          </a:p>
          <a:p>
            <a:pPr lvl="1"/>
            <a:r>
              <a:rPr lang="es-ES" dirty="0"/>
              <a:t>España: En los espacios de trabajo cerrados la temperatura debe estar comprendida entre 17 y 27°C para trabajos sedentarios y entre 14 y 25°C para trabajos ligeros.</a:t>
            </a:r>
          </a:p>
        </p:txBody>
      </p:sp>
    </p:spTree>
    <p:extLst>
      <p:ext uri="{BB962C8B-B14F-4D97-AF65-F5344CB8AC3E}">
        <p14:creationId xmlns:p14="http://schemas.microsoft.com/office/powerpoint/2010/main" val="1348899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733425"/>
            <a:ext cx="8596668" cy="1320800"/>
          </a:xfrm>
        </p:spPr>
        <p:txBody>
          <a:bodyPr/>
          <a:lstStyle/>
          <a:p>
            <a:pPr marL="514350" indent="-514350"/>
            <a:r>
              <a:rPr lang="es-ES" dirty="0"/>
              <a:t>Marco regulatorio</a:t>
            </a:r>
          </a:p>
        </p:txBody>
      </p:sp>
      <p:sp>
        <p:nvSpPr>
          <p:cNvPr id="4" name="Content Placeholder 3"/>
          <p:cNvSpPr>
            <a:spLocks noGrp="1"/>
          </p:cNvSpPr>
          <p:nvPr>
            <p:ph idx="1"/>
          </p:nvPr>
        </p:nvSpPr>
        <p:spPr>
          <a:xfrm>
            <a:off x="667808" y="1922464"/>
            <a:ext cx="8514291" cy="3880773"/>
          </a:xfrm>
        </p:spPr>
        <p:txBody>
          <a:bodyPr>
            <a:normAutofit/>
          </a:bodyPr>
          <a:lstStyle/>
          <a:p>
            <a:r>
              <a:rPr lang="es-ES" dirty="0"/>
              <a:t>ILO: El 75% de las legislaciones nacionales analizadas utilizan un indicador de estrés térmico para evaluar el nivel de exposición a los SMR.</a:t>
            </a:r>
          </a:p>
          <a:p>
            <a:r>
              <a:rPr lang="es-ES" dirty="0"/>
              <a:t>10 de las 15 legislaciones que utilizan un indicador de estrés térmico han adoptado el WBGT.</a:t>
            </a:r>
          </a:p>
          <a:p>
            <a:r>
              <a:rPr lang="es-ES" dirty="0"/>
              <a:t>Países más «frescos» utilizan valores límite más restrictivos:</a:t>
            </a:r>
          </a:p>
          <a:p>
            <a:endParaRPr lang="es-E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00"/>
          <a:stretch/>
        </p:blipFill>
        <p:spPr bwMode="auto">
          <a:xfrm>
            <a:off x="2785145" y="3862850"/>
            <a:ext cx="677030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8E6E4E95-CD0B-5B70-BD5F-879591CA722A}"/>
              </a:ext>
            </a:extLst>
          </p:cNvPr>
          <p:cNvSpPr txBox="1"/>
          <p:nvPr/>
        </p:nvSpPr>
        <p:spPr>
          <a:xfrm>
            <a:off x="1115457" y="3782635"/>
            <a:ext cx="1669688" cy="1061829"/>
          </a:xfrm>
          <a:prstGeom prst="rect">
            <a:avLst/>
          </a:prstGeom>
          <a:noFill/>
        </p:spPr>
        <p:txBody>
          <a:bodyPr wrap="none" rtlCol="0">
            <a:spAutoFit/>
          </a:bodyPr>
          <a:lstStyle/>
          <a:p>
            <a:pPr>
              <a:lnSpc>
                <a:spcPct val="150000"/>
              </a:lnSpc>
            </a:pPr>
            <a:r>
              <a:rPr lang="en-US" dirty="0"/>
              <a:t>Work Intensity</a:t>
            </a:r>
          </a:p>
          <a:p>
            <a:r>
              <a:rPr lang="en-US" dirty="0"/>
              <a:t>       </a:t>
            </a:r>
          </a:p>
          <a:p>
            <a:r>
              <a:rPr lang="en-US" dirty="0"/>
              <a:t>	</a:t>
            </a:r>
          </a:p>
        </p:txBody>
      </p:sp>
      <p:graphicFrame>
        <p:nvGraphicFramePr>
          <p:cNvPr id="5" name="Tabla 4">
            <a:extLst>
              <a:ext uri="{FF2B5EF4-FFF2-40B4-BE49-F238E27FC236}">
                <a16:creationId xmlns:a16="http://schemas.microsoft.com/office/drawing/2014/main" id="{7A804BB5-919E-2985-32D2-B562D96D7D10}"/>
              </a:ext>
            </a:extLst>
          </p:cNvPr>
          <p:cNvGraphicFramePr>
            <a:graphicFrameLocks noGrp="1"/>
          </p:cNvGraphicFramePr>
          <p:nvPr>
            <p:extLst>
              <p:ext uri="{D42A27DB-BD31-4B8C-83A1-F6EECF244321}">
                <p14:modId xmlns:p14="http://schemas.microsoft.com/office/powerpoint/2010/main" val="1618446141"/>
              </p:ext>
            </p:extLst>
          </p:nvPr>
        </p:nvGraphicFramePr>
        <p:xfrm>
          <a:off x="1182709" y="3926048"/>
          <a:ext cx="1535185" cy="394282"/>
        </p:xfrm>
        <a:graphic>
          <a:graphicData uri="http://schemas.openxmlformats.org/drawingml/2006/table">
            <a:tbl>
              <a:tblPr/>
              <a:tblGrid>
                <a:gridCol w="1535185">
                  <a:extLst>
                    <a:ext uri="{9D8B030D-6E8A-4147-A177-3AD203B41FA5}">
                      <a16:colId xmlns:a16="http://schemas.microsoft.com/office/drawing/2014/main" val="3055759515"/>
                    </a:ext>
                  </a:extLst>
                </a:gridCol>
              </a:tblGrid>
              <a:tr h="39428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438948"/>
                  </a:ext>
                </a:extLst>
              </a:tr>
            </a:tbl>
          </a:graphicData>
        </a:graphic>
      </p:graphicFrame>
      <p:sp>
        <p:nvSpPr>
          <p:cNvPr id="7" name="CuadroTexto 6">
            <a:extLst>
              <a:ext uri="{FF2B5EF4-FFF2-40B4-BE49-F238E27FC236}">
                <a16:creationId xmlns:a16="http://schemas.microsoft.com/office/drawing/2014/main" id="{23281509-C12F-4787-7969-2DB7CE9F9BE8}"/>
              </a:ext>
            </a:extLst>
          </p:cNvPr>
          <p:cNvSpPr txBox="1"/>
          <p:nvPr/>
        </p:nvSpPr>
        <p:spPr>
          <a:xfrm>
            <a:off x="1306446" y="4400520"/>
            <a:ext cx="1287710" cy="923330"/>
          </a:xfrm>
          <a:prstGeom prst="rect">
            <a:avLst/>
          </a:prstGeom>
          <a:noFill/>
        </p:spPr>
        <p:txBody>
          <a:bodyPr wrap="square">
            <a:spAutoFit/>
          </a:bodyPr>
          <a:lstStyle/>
          <a:p>
            <a:pPr algn="ctr"/>
            <a:r>
              <a:rPr lang="en-US" dirty="0"/>
              <a:t>High</a:t>
            </a:r>
          </a:p>
          <a:p>
            <a:pPr algn="ctr"/>
            <a:r>
              <a:rPr lang="en-US" dirty="0"/>
              <a:t>  Moderate</a:t>
            </a:r>
          </a:p>
          <a:p>
            <a:pPr algn="ctr"/>
            <a:r>
              <a:rPr lang="en-US" dirty="0"/>
              <a:t>Low</a:t>
            </a:r>
          </a:p>
        </p:txBody>
      </p:sp>
    </p:spTree>
    <p:extLst>
      <p:ext uri="{BB962C8B-B14F-4D97-AF65-F5344CB8AC3E}">
        <p14:creationId xmlns:p14="http://schemas.microsoft.com/office/powerpoint/2010/main" val="253267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lstStyle/>
          <a:p>
            <a:r>
              <a:rPr lang="en-US" dirty="0" err="1"/>
              <a:t>Introducción</a:t>
            </a:r>
            <a:r>
              <a:rPr lang="en-US" dirty="0"/>
              <a:t> al </a:t>
            </a:r>
            <a:r>
              <a:rPr lang="en-US" dirty="0" err="1"/>
              <a:t>problema</a:t>
            </a:r>
            <a:endParaRPr lang="en-US" dirty="0"/>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s-ES" dirty="0"/>
              <a:t>Una mirada epidemiológica del calor</a:t>
            </a:r>
            <a:endParaRPr lang="en-US" dirty="0"/>
          </a:p>
        </p:txBody>
      </p:sp>
    </p:spTree>
    <p:extLst>
      <p:ext uri="{BB962C8B-B14F-4D97-AF65-F5344CB8AC3E}">
        <p14:creationId xmlns:p14="http://schemas.microsoft.com/office/powerpoint/2010/main" val="263257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733425"/>
            <a:ext cx="8596668" cy="1320800"/>
          </a:xfrm>
        </p:spPr>
        <p:txBody>
          <a:bodyPr/>
          <a:lstStyle/>
          <a:p>
            <a:pPr marL="514350" indent="-514350"/>
            <a:r>
              <a:rPr lang="es-ES" dirty="0"/>
              <a:t>Marco regulatorio Suiza (</a:t>
            </a:r>
            <a:r>
              <a:rPr lang="es-ES" dirty="0" err="1"/>
              <a:t>Eurogip</a:t>
            </a:r>
            <a:r>
              <a:rPr lang="es-ES" dirty="0"/>
              <a:t>, 2023)</a:t>
            </a:r>
          </a:p>
        </p:txBody>
      </p:sp>
      <p:sp>
        <p:nvSpPr>
          <p:cNvPr id="4" name="Content Placeholder 3"/>
          <p:cNvSpPr>
            <a:spLocks noGrp="1"/>
          </p:cNvSpPr>
          <p:nvPr>
            <p:ph idx="1"/>
          </p:nvPr>
        </p:nvSpPr>
        <p:spPr>
          <a:xfrm>
            <a:off x="715433" y="1751014"/>
            <a:ext cx="8514291" cy="4884678"/>
          </a:xfrm>
        </p:spPr>
        <p:txBody>
          <a:bodyPr>
            <a:normAutofit lnSpcReduction="10000"/>
          </a:bodyPr>
          <a:lstStyle/>
          <a:p>
            <a:pPr algn="just">
              <a:lnSpc>
                <a:spcPct val="150000"/>
              </a:lnSpc>
            </a:pPr>
            <a:r>
              <a:rPr lang="es-ES" dirty="0"/>
              <a:t>No existe valor límite de temperatura.</a:t>
            </a:r>
          </a:p>
          <a:p>
            <a:pPr algn="just">
              <a:lnSpc>
                <a:spcPct val="150000"/>
              </a:lnSpc>
            </a:pPr>
            <a:r>
              <a:rPr lang="es-ES" dirty="0"/>
              <a:t>La única excepción es que "en trabajos subterráneos en un clima cálido y húmedo, la temperatura seca se limita a 28°C«.</a:t>
            </a:r>
          </a:p>
          <a:p>
            <a:pPr algn="just">
              <a:lnSpc>
                <a:spcPct val="150000"/>
              </a:lnSpc>
            </a:pPr>
            <a:r>
              <a:rPr lang="es-ES" dirty="0"/>
              <a:t>Obligación de las empresas a consultar con un MSST especialista en OHS cuando en un puesto de trabajo las temperaturas superan de manera habitual los 30ºC (CFST Directive n.6508 - </a:t>
            </a:r>
            <a:r>
              <a:rPr lang="es-ES" dirty="0" err="1"/>
              <a:t>Annexe</a:t>
            </a:r>
            <a:r>
              <a:rPr lang="es-ES" dirty="0"/>
              <a:t> 1: </a:t>
            </a:r>
            <a:r>
              <a:rPr lang="es-ES" dirty="0" err="1"/>
              <a:t>Dangers</a:t>
            </a:r>
            <a:r>
              <a:rPr lang="es-ES" dirty="0"/>
              <a:t> </a:t>
            </a:r>
            <a:r>
              <a:rPr lang="es-ES" dirty="0" err="1"/>
              <a:t>particuliers</a:t>
            </a:r>
            <a:r>
              <a:rPr lang="es-ES" dirty="0"/>
              <a:t>).</a:t>
            </a:r>
          </a:p>
          <a:p>
            <a:pPr algn="just">
              <a:lnSpc>
                <a:spcPct val="150000"/>
              </a:lnSpc>
            </a:pPr>
            <a:r>
              <a:rPr lang="es-ES" dirty="0" err="1"/>
              <a:t>Ordinance</a:t>
            </a:r>
            <a:r>
              <a:rPr lang="es-ES" dirty="0"/>
              <a:t> </a:t>
            </a:r>
            <a:r>
              <a:rPr lang="es-ES" dirty="0" err="1"/>
              <a:t>on</a:t>
            </a:r>
            <a:r>
              <a:rPr lang="es-ES" dirty="0"/>
              <a:t> </a:t>
            </a:r>
            <a:r>
              <a:rPr lang="es-ES" dirty="0" err="1"/>
              <a:t>Construction</a:t>
            </a:r>
            <a:r>
              <a:rPr lang="es-ES" dirty="0"/>
              <a:t> </a:t>
            </a:r>
            <a:r>
              <a:rPr lang="es-ES" dirty="0" err="1"/>
              <a:t>Work</a:t>
            </a:r>
            <a:r>
              <a:rPr lang="es-ES" dirty="0"/>
              <a:t> (Art. 37): «cuando el trabajo se realice bajo el sol, con mucho calor o frío, deberán adoptarse las medidas necesarias para proteger a los trabajadores", sin especificar qué medidas deben aplicarse.</a:t>
            </a:r>
          </a:p>
          <a:p>
            <a:pPr>
              <a:lnSpc>
                <a:spcPct val="150000"/>
              </a:lnSpc>
            </a:pPr>
            <a:r>
              <a:rPr lang="es-ES" dirty="0"/>
              <a:t>Protección especial para mujeres embarazadas &gt;28ºC.</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753098"/>
            <a:ext cx="2090738" cy="300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71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359" y="1647826"/>
            <a:ext cx="8596668" cy="4555462"/>
          </a:xfrm>
        </p:spPr>
        <p:txBody>
          <a:bodyPr>
            <a:normAutofit fontScale="92500" lnSpcReduction="20000"/>
          </a:bodyPr>
          <a:lstStyle/>
          <a:p>
            <a:pPr algn="just"/>
            <a:r>
              <a:rPr lang="es-ES" dirty="0"/>
              <a:t>La ley debe tener </a:t>
            </a:r>
            <a:r>
              <a:rPr lang="es-ES" u="sng" dirty="0"/>
              <a:t>valores límites claros y fundamentados en la evidencia científica</a:t>
            </a:r>
            <a:r>
              <a:rPr lang="es-ES" dirty="0"/>
              <a:t> de cumplimiento obligatorio en todo el año (no solo </a:t>
            </a:r>
            <a:r>
              <a:rPr lang="es-ES" dirty="0" err="1"/>
              <a:t>Heat</a:t>
            </a:r>
            <a:r>
              <a:rPr lang="es-ES" dirty="0"/>
              <a:t> </a:t>
            </a:r>
            <a:r>
              <a:rPr lang="es-ES" dirty="0" err="1"/>
              <a:t>Waves</a:t>
            </a:r>
            <a:r>
              <a:rPr lang="es-ES" dirty="0"/>
              <a:t>). </a:t>
            </a:r>
          </a:p>
          <a:p>
            <a:pPr algn="just"/>
            <a:r>
              <a:rPr lang="es-ES" dirty="0"/>
              <a:t>Debe asegurar el cumplimiento de las normas mediante </a:t>
            </a:r>
            <a:r>
              <a:rPr lang="es-ES" u="sng" dirty="0"/>
              <a:t>sanciones</a:t>
            </a:r>
            <a:r>
              <a:rPr lang="es-ES" dirty="0"/>
              <a:t> eficaces a las empresas que los incumplan.</a:t>
            </a:r>
          </a:p>
          <a:p>
            <a:pPr algn="just"/>
            <a:r>
              <a:rPr lang="es-ES" dirty="0"/>
              <a:t>La regulación debe establecer un "</a:t>
            </a:r>
            <a:r>
              <a:rPr lang="es-ES" u="sng" dirty="0"/>
              <a:t>suelo firme</a:t>
            </a:r>
            <a:r>
              <a:rPr lang="es-ES" dirty="0"/>
              <a:t>“:</a:t>
            </a:r>
          </a:p>
          <a:p>
            <a:pPr lvl="1" algn="just"/>
            <a:r>
              <a:rPr lang="es-ES" dirty="0"/>
              <a:t>A partir del cual los sindicatos pueden empezar a negociar con la empresa medidas de prevención y protección concretas.</a:t>
            </a:r>
          </a:p>
          <a:p>
            <a:pPr lvl="1" algn="just"/>
            <a:r>
              <a:rPr lang="es-ES" dirty="0"/>
              <a:t>Proteger eficazmente a todos los trabajadores, independientemente de que haya o no representantes de los trabajadores. </a:t>
            </a:r>
          </a:p>
          <a:p>
            <a:pPr algn="just"/>
            <a:r>
              <a:rPr lang="es-ES" dirty="0"/>
              <a:t>Ley debe incluir provisiones sobre la participación de los trabajadores. El </a:t>
            </a:r>
            <a:r>
              <a:rPr lang="es-ES" u="sng" dirty="0"/>
              <a:t>diálogo social </a:t>
            </a:r>
            <a:r>
              <a:rPr lang="es-ES" dirty="0"/>
              <a:t>es la base de una respuesta eficaz en materia de SST en un mundo laboral cambiante (ILO 2024).</a:t>
            </a:r>
          </a:p>
          <a:p>
            <a:pPr algn="just"/>
            <a:r>
              <a:rPr lang="es-ES" dirty="0"/>
              <a:t>El papel de los sindicatos es actuar en el diseño, el seguimiento y la evaluación de los planes y medidas contra el calor, tanto a </a:t>
            </a:r>
            <a:r>
              <a:rPr lang="es-ES" u="sng" dirty="0"/>
              <a:t>nivel sectorial</a:t>
            </a:r>
            <a:r>
              <a:rPr lang="es-ES" dirty="0"/>
              <a:t> (convenios) como a </a:t>
            </a:r>
            <a:r>
              <a:rPr lang="es-ES" u="sng" dirty="0"/>
              <a:t>nivel de empresa</a:t>
            </a:r>
            <a:r>
              <a:rPr lang="es-ES" dirty="0"/>
              <a:t> (planes y protocolos). </a:t>
            </a:r>
          </a:p>
          <a:p>
            <a:pPr algn="just"/>
            <a:r>
              <a:rPr lang="es-ES" dirty="0"/>
              <a:t>Para ser lo más eficaz posible, el diálogo sobre salud y seguridad en el trabajo debe ser </a:t>
            </a:r>
            <a:r>
              <a:rPr lang="es-ES" u="sng" dirty="0"/>
              <a:t>fluido y sostenido </a:t>
            </a:r>
            <a:r>
              <a:rPr lang="es-ES" dirty="0"/>
              <a:t>en el tiempo (</a:t>
            </a:r>
            <a:r>
              <a:rPr lang="es-ES" dirty="0" err="1"/>
              <a:t>AdaptHeat</a:t>
            </a:r>
            <a:r>
              <a:rPr lang="es-ES" dirty="0"/>
              <a:t>). </a:t>
            </a:r>
          </a:p>
        </p:txBody>
      </p:sp>
      <p:sp>
        <p:nvSpPr>
          <p:cNvPr id="4" name="Title 1"/>
          <p:cNvSpPr>
            <a:spLocks noGrp="1"/>
          </p:cNvSpPr>
          <p:nvPr>
            <p:ph type="title"/>
          </p:nvPr>
        </p:nvSpPr>
        <p:spPr>
          <a:xfrm>
            <a:off x="677334" y="609600"/>
            <a:ext cx="9498512" cy="809625"/>
          </a:xfrm>
        </p:spPr>
        <p:txBody>
          <a:bodyPr>
            <a:normAutofit fontScale="90000"/>
          </a:bodyPr>
          <a:lstStyle/>
          <a:p>
            <a:r>
              <a:rPr lang="es-ES" dirty="0"/>
              <a:t>Marco regulatorio: conclusiones más allá del TLV</a:t>
            </a:r>
          </a:p>
        </p:txBody>
      </p:sp>
    </p:spTree>
    <p:extLst>
      <p:ext uri="{BB962C8B-B14F-4D97-AF65-F5344CB8AC3E}">
        <p14:creationId xmlns:p14="http://schemas.microsoft.com/office/powerpoint/2010/main" val="2537428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3EF55F-D21F-477C-F13E-FF22F1A68D83}"/>
              </a:ext>
            </a:extLst>
          </p:cNvPr>
          <p:cNvSpPr>
            <a:spLocks noGrp="1"/>
          </p:cNvSpPr>
          <p:nvPr>
            <p:ph idx="1"/>
          </p:nvPr>
        </p:nvSpPr>
        <p:spPr>
          <a:xfrm>
            <a:off x="920615" y="3624044"/>
            <a:ext cx="8596668" cy="2694155"/>
          </a:xfrm>
        </p:spPr>
        <p:txBody>
          <a:bodyPr>
            <a:normAutofit/>
          </a:bodyPr>
          <a:lstStyle/>
          <a:p>
            <a:r>
              <a:rPr lang="en-US" dirty="0" err="1"/>
              <a:t>Perspectiva</a:t>
            </a:r>
            <a:r>
              <a:rPr lang="en-US" dirty="0"/>
              <a:t> de </a:t>
            </a:r>
            <a:r>
              <a:rPr lang="en-US" dirty="0" err="1"/>
              <a:t>adaptación</a:t>
            </a:r>
            <a:r>
              <a:rPr lang="en-US" dirty="0"/>
              <a:t> (antes que </a:t>
            </a:r>
            <a:r>
              <a:rPr lang="en-US" dirty="0" err="1"/>
              <a:t>mitigación</a:t>
            </a:r>
            <a:r>
              <a:rPr lang="en-US" dirty="0"/>
              <a:t>).</a:t>
            </a:r>
          </a:p>
          <a:p>
            <a:r>
              <a:rPr lang="en-US" dirty="0" err="1"/>
              <a:t>Trabajadores</a:t>
            </a:r>
            <a:r>
              <a:rPr lang="en-US" dirty="0"/>
              <a:t> </a:t>
            </a:r>
            <a:r>
              <a:rPr lang="en-US" dirty="0" err="1"/>
              <a:t>agentes</a:t>
            </a:r>
            <a:r>
              <a:rPr lang="en-US" dirty="0"/>
              <a:t> </a:t>
            </a:r>
            <a:r>
              <a:rPr lang="en-US" dirty="0" err="1"/>
              <a:t>activos</a:t>
            </a:r>
            <a:r>
              <a:rPr lang="en-US" dirty="0"/>
              <a:t> </a:t>
            </a:r>
            <a:r>
              <a:rPr lang="en-US" dirty="0" err="1"/>
              <a:t>en</a:t>
            </a:r>
            <a:r>
              <a:rPr lang="en-US" dirty="0"/>
              <a:t> </a:t>
            </a:r>
            <a:r>
              <a:rPr lang="en-US" dirty="0" err="1"/>
              <a:t>su</a:t>
            </a:r>
            <a:r>
              <a:rPr lang="en-US" dirty="0"/>
              <a:t> </a:t>
            </a:r>
            <a:r>
              <a:rPr lang="en-US" dirty="0" err="1"/>
              <a:t>propia</a:t>
            </a:r>
            <a:r>
              <a:rPr lang="en-US" dirty="0"/>
              <a:t> </a:t>
            </a:r>
            <a:r>
              <a:rPr lang="en-US" dirty="0" err="1"/>
              <a:t>protección</a:t>
            </a:r>
            <a:r>
              <a:rPr lang="en-US" dirty="0"/>
              <a:t> (</a:t>
            </a:r>
            <a:r>
              <a:rPr lang="en-US" dirty="0" err="1"/>
              <a:t>Directiva</a:t>
            </a:r>
            <a:r>
              <a:rPr lang="en-US" dirty="0"/>
              <a:t> Marco UE).</a:t>
            </a:r>
          </a:p>
          <a:p>
            <a:r>
              <a:rPr lang="en-US" dirty="0"/>
              <a:t>5 </a:t>
            </a:r>
            <a:r>
              <a:rPr lang="en-US" dirty="0" err="1"/>
              <a:t>países</a:t>
            </a:r>
            <a:r>
              <a:rPr lang="en-US" dirty="0"/>
              <a:t>: IT, ES, HU, NL, GR.</a:t>
            </a:r>
          </a:p>
          <a:p>
            <a:pPr lvl="1"/>
            <a:r>
              <a:rPr lang="en-US" dirty="0" err="1"/>
              <a:t>Regulación</a:t>
            </a:r>
            <a:r>
              <a:rPr lang="en-US" dirty="0"/>
              <a:t> y </a:t>
            </a:r>
            <a:r>
              <a:rPr lang="en-US" dirty="0" err="1"/>
              <a:t>políticas</a:t>
            </a:r>
            <a:r>
              <a:rPr lang="en-US" dirty="0"/>
              <a:t> </a:t>
            </a:r>
            <a:r>
              <a:rPr lang="en-US" dirty="0" err="1"/>
              <a:t>publicas</a:t>
            </a:r>
            <a:r>
              <a:rPr lang="en-US" dirty="0"/>
              <a:t>.</a:t>
            </a:r>
          </a:p>
          <a:p>
            <a:pPr lvl="1"/>
            <a:r>
              <a:rPr lang="en-US" dirty="0"/>
              <a:t>Planes de </a:t>
            </a:r>
            <a:r>
              <a:rPr lang="en-US" dirty="0" err="1"/>
              <a:t>Acción</a:t>
            </a:r>
            <a:r>
              <a:rPr lang="en-US" dirty="0"/>
              <a:t> contra </a:t>
            </a:r>
            <a:r>
              <a:rPr lang="en-US" dirty="0" err="1"/>
              <a:t>el</a:t>
            </a:r>
            <a:r>
              <a:rPr lang="en-US" dirty="0"/>
              <a:t> Calor, </a:t>
            </a:r>
            <a:r>
              <a:rPr lang="en-US" dirty="0" err="1"/>
              <a:t>protocolos</a:t>
            </a:r>
            <a:r>
              <a:rPr lang="en-US" dirty="0"/>
              <a:t>, OHS standards, etc.</a:t>
            </a:r>
            <a:endParaRPr lang="en-US" sz="1800" dirty="0"/>
          </a:p>
          <a:p>
            <a:pPr lvl="1"/>
            <a:r>
              <a:rPr lang="en-US" dirty="0"/>
              <a:t>2 Case study (industry or company) in each country.</a:t>
            </a:r>
          </a:p>
        </p:txBody>
      </p:sp>
      <p:pic>
        <p:nvPicPr>
          <p:cNvPr id="4" name="Afbeelding 1455152533">
            <a:extLst>
              <a:ext uri="{FF2B5EF4-FFF2-40B4-BE49-F238E27FC236}">
                <a16:creationId xmlns:a16="http://schemas.microsoft.com/office/drawing/2014/main" id="{3D4CE090-98CA-235F-E482-99D6EC5C3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00" y="109057"/>
            <a:ext cx="7181512" cy="3238150"/>
          </a:xfrm>
          <a:prstGeom prst="rect">
            <a:avLst/>
          </a:prstGeom>
        </p:spPr>
      </p:pic>
    </p:spTree>
    <p:extLst>
      <p:ext uri="{BB962C8B-B14F-4D97-AF65-F5344CB8AC3E}">
        <p14:creationId xmlns:p14="http://schemas.microsoft.com/office/powerpoint/2010/main" val="48401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455152533">
            <a:extLst>
              <a:ext uri="{FF2B5EF4-FFF2-40B4-BE49-F238E27FC236}">
                <a16:creationId xmlns:a16="http://schemas.microsoft.com/office/drawing/2014/main" id="{3D4CE090-98CA-235F-E482-99D6EC5C3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00" y="109057"/>
            <a:ext cx="7181512" cy="3238150"/>
          </a:xfrm>
          <a:prstGeom prst="rect">
            <a:avLst/>
          </a:prstGeom>
        </p:spPr>
      </p:pic>
      <p:graphicFrame>
        <p:nvGraphicFramePr>
          <p:cNvPr id="6" name="Marcador de contenido 5">
            <a:extLst>
              <a:ext uri="{FF2B5EF4-FFF2-40B4-BE49-F238E27FC236}">
                <a16:creationId xmlns:a16="http://schemas.microsoft.com/office/drawing/2014/main" id="{216BDD5E-CBCD-D407-4B3A-886432876ED2}"/>
              </a:ext>
            </a:extLst>
          </p:cNvPr>
          <p:cNvGraphicFramePr>
            <a:graphicFrameLocks noGrp="1"/>
          </p:cNvGraphicFramePr>
          <p:nvPr>
            <p:ph idx="1"/>
            <p:extLst>
              <p:ext uri="{D42A27DB-BD31-4B8C-83A1-F6EECF244321}">
                <p14:modId xmlns:p14="http://schemas.microsoft.com/office/powerpoint/2010/main" val="3808844065"/>
              </p:ext>
            </p:extLst>
          </p:nvPr>
        </p:nvGraphicFramePr>
        <p:xfrm>
          <a:off x="1156036" y="3510794"/>
          <a:ext cx="8596311" cy="222504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780972791"/>
                    </a:ext>
                  </a:extLst>
                </a:gridCol>
                <a:gridCol w="2865437">
                  <a:extLst>
                    <a:ext uri="{9D8B030D-6E8A-4147-A177-3AD203B41FA5}">
                      <a16:colId xmlns:a16="http://schemas.microsoft.com/office/drawing/2014/main" val="3237325415"/>
                    </a:ext>
                  </a:extLst>
                </a:gridCol>
                <a:gridCol w="2865437">
                  <a:extLst>
                    <a:ext uri="{9D8B030D-6E8A-4147-A177-3AD203B41FA5}">
                      <a16:colId xmlns:a16="http://schemas.microsoft.com/office/drawing/2014/main" val="1655559412"/>
                    </a:ext>
                  </a:extLst>
                </a:gridCol>
              </a:tblGrid>
              <a:tr h="370840">
                <a:tc>
                  <a:txBody>
                    <a:bodyPr/>
                    <a:lstStyle/>
                    <a:p>
                      <a:r>
                        <a:rPr lang="en-US" dirty="0"/>
                        <a:t>País</a:t>
                      </a:r>
                    </a:p>
                  </a:txBody>
                  <a:tcPr/>
                </a:tc>
                <a:tc>
                  <a:txBody>
                    <a:bodyPr/>
                    <a:lstStyle/>
                    <a:p>
                      <a:r>
                        <a:rPr lang="en-US" dirty="0"/>
                        <a:t>Caso 1</a:t>
                      </a:r>
                    </a:p>
                  </a:txBody>
                  <a:tcPr/>
                </a:tc>
                <a:tc>
                  <a:txBody>
                    <a:bodyPr/>
                    <a:lstStyle/>
                    <a:p>
                      <a:r>
                        <a:rPr lang="en-US" dirty="0"/>
                        <a:t>Caso 2</a:t>
                      </a:r>
                    </a:p>
                  </a:txBody>
                  <a:tcPr/>
                </a:tc>
                <a:extLst>
                  <a:ext uri="{0D108BD9-81ED-4DB2-BD59-A6C34878D82A}">
                    <a16:rowId xmlns:a16="http://schemas.microsoft.com/office/drawing/2014/main" val="1974389804"/>
                  </a:ext>
                </a:extLst>
              </a:tr>
              <a:tr h="370840">
                <a:tc>
                  <a:txBody>
                    <a:bodyPr/>
                    <a:lstStyle/>
                    <a:p>
                      <a:r>
                        <a:rPr lang="en-US" dirty="0" err="1"/>
                        <a:t>España</a:t>
                      </a:r>
                      <a:endParaRPr lang="en-US" dirty="0"/>
                    </a:p>
                  </a:txBody>
                  <a:tcPr/>
                </a:tc>
                <a:tc>
                  <a:txBody>
                    <a:bodyPr/>
                    <a:lstStyle/>
                    <a:p>
                      <a:r>
                        <a:rPr lang="en-US" dirty="0" err="1"/>
                        <a:t>Depuradoras</a:t>
                      </a:r>
                      <a:r>
                        <a:rPr lang="en-US" dirty="0"/>
                        <a:t> </a:t>
                      </a:r>
                      <a:r>
                        <a:rPr lang="en-US" dirty="0" err="1"/>
                        <a:t>agua</a:t>
                      </a:r>
                      <a:endParaRPr lang="en-US" dirty="0"/>
                    </a:p>
                  </a:txBody>
                  <a:tcPr/>
                </a:tc>
                <a:tc>
                  <a:txBody>
                    <a:bodyPr/>
                    <a:lstStyle/>
                    <a:p>
                      <a:r>
                        <a:rPr lang="en-US" dirty="0" err="1"/>
                        <a:t>Construcción</a:t>
                      </a:r>
                      <a:endParaRPr lang="en-US" dirty="0"/>
                    </a:p>
                  </a:txBody>
                  <a:tcPr/>
                </a:tc>
                <a:extLst>
                  <a:ext uri="{0D108BD9-81ED-4DB2-BD59-A6C34878D82A}">
                    <a16:rowId xmlns:a16="http://schemas.microsoft.com/office/drawing/2014/main" val="1474037915"/>
                  </a:ext>
                </a:extLst>
              </a:tr>
              <a:tr h="370840">
                <a:tc>
                  <a:txBody>
                    <a:bodyPr/>
                    <a:lstStyle/>
                    <a:p>
                      <a:r>
                        <a:rPr lang="en-US" dirty="0"/>
                        <a:t>Italia</a:t>
                      </a:r>
                    </a:p>
                  </a:txBody>
                  <a:tcPr/>
                </a:tc>
                <a:tc>
                  <a:txBody>
                    <a:bodyPr/>
                    <a:lstStyle/>
                    <a:p>
                      <a:r>
                        <a:rPr lang="en-US" dirty="0"/>
                        <a:t>Agricultura</a:t>
                      </a:r>
                    </a:p>
                  </a:txBody>
                  <a:tcPr/>
                </a:tc>
                <a:tc>
                  <a:txBody>
                    <a:bodyPr/>
                    <a:lstStyle/>
                    <a:p>
                      <a:r>
                        <a:rPr lang="en-US" dirty="0" err="1"/>
                        <a:t>Logística</a:t>
                      </a:r>
                      <a:endParaRPr lang="en-US" dirty="0"/>
                    </a:p>
                  </a:txBody>
                  <a:tcPr/>
                </a:tc>
                <a:extLst>
                  <a:ext uri="{0D108BD9-81ED-4DB2-BD59-A6C34878D82A}">
                    <a16:rowId xmlns:a16="http://schemas.microsoft.com/office/drawing/2014/main" val="1927463356"/>
                  </a:ext>
                </a:extLst>
              </a:tr>
              <a:tr h="370840">
                <a:tc>
                  <a:txBody>
                    <a:bodyPr/>
                    <a:lstStyle/>
                    <a:p>
                      <a:r>
                        <a:rPr lang="en-US" dirty="0"/>
                        <a:t>Grecia</a:t>
                      </a:r>
                    </a:p>
                  </a:txBody>
                  <a:tcPr/>
                </a:tc>
                <a:tc>
                  <a:txBody>
                    <a:bodyPr/>
                    <a:lstStyle/>
                    <a:p>
                      <a:r>
                        <a:rPr lang="en-US" dirty="0" err="1"/>
                        <a:t>Industria</a:t>
                      </a:r>
                      <a:r>
                        <a:rPr lang="en-US" dirty="0"/>
                        <a:t> alimentaria</a:t>
                      </a:r>
                    </a:p>
                  </a:txBody>
                  <a:tcPr/>
                </a:tc>
                <a:tc>
                  <a:txBody>
                    <a:bodyPr/>
                    <a:lstStyle/>
                    <a:p>
                      <a:r>
                        <a:rPr lang="en-US" dirty="0"/>
                        <a:t>Naval</a:t>
                      </a:r>
                    </a:p>
                  </a:txBody>
                  <a:tcPr/>
                </a:tc>
                <a:extLst>
                  <a:ext uri="{0D108BD9-81ED-4DB2-BD59-A6C34878D82A}">
                    <a16:rowId xmlns:a16="http://schemas.microsoft.com/office/drawing/2014/main" val="2191097885"/>
                  </a:ext>
                </a:extLst>
              </a:tr>
              <a:tr h="370840">
                <a:tc>
                  <a:txBody>
                    <a:bodyPr/>
                    <a:lstStyle/>
                    <a:p>
                      <a:r>
                        <a:rPr lang="en-US" dirty="0" err="1"/>
                        <a:t>Holanda</a:t>
                      </a:r>
                      <a:endParaRPr lang="en-US" dirty="0"/>
                    </a:p>
                  </a:txBody>
                  <a:tcPr/>
                </a:tc>
                <a:tc>
                  <a:txBody>
                    <a:bodyPr/>
                    <a:lstStyle/>
                    <a:p>
                      <a:r>
                        <a:rPr lang="en-US" dirty="0"/>
                        <a:t>Agricultura</a:t>
                      </a:r>
                    </a:p>
                  </a:txBody>
                  <a:tcPr/>
                </a:tc>
                <a:tc>
                  <a:txBody>
                    <a:bodyPr/>
                    <a:lstStyle/>
                    <a:p>
                      <a:r>
                        <a:rPr lang="en-US" dirty="0" err="1"/>
                        <a:t>Construcción</a:t>
                      </a:r>
                      <a:endParaRPr lang="en-US" dirty="0"/>
                    </a:p>
                  </a:txBody>
                  <a:tcPr/>
                </a:tc>
                <a:extLst>
                  <a:ext uri="{0D108BD9-81ED-4DB2-BD59-A6C34878D82A}">
                    <a16:rowId xmlns:a16="http://schemas.microsoft.com/office/drawing/2014/main" val="3679470961"/>
                  </a:ext>
                </a:extLst>
              </a:tr>
              <a:tr h="370840">
                <a:tc>
                  <a:txBody>
                    <a:bodyPr/>
                    <a:lstStyle/>
                    <a:p>
                      <a:r>
                        <a:rPr lang="en-US" dirty="0" err="1"/>
                        <a:t>Hungría</a:t>
                      </a:r>
                      <a:endParaRPr lang="en-US" dirty="0"/>
                    </a:p>
                  </a:txBody>
                  <a:tcPr/>
                </a:tc>
                <a:tc>
                  <a:txBody>
                    <a:bodyPr/>
                    <a:lstStyle/>
                    <a:p>
                      <a:r>
                        <a:rPr lang="en-US" dirty="0"/>
                        <a:t>Agricultura</a:t>
                      </a:r>
                    </a:p>
                  </a:txBody>
                  <a:tcPr/>
                </a:tc>
                <a:tc>
                  <a:txBody>
                    <a:bodyPr/>
                    <a:lstStyle/>
                    <a:p>
                      <a:r>
                        <a:rPr lang="en-US" dirty="0" err="1"/>
                        <a:t>Educación</a:t>
                      </a:r>
                      <a:endParaRPr lang="en-US" dirty="0"/>
                    </a:p>
                  </a:txBody>
                  <a:tcPr/>
                </a:tc>
                <a:extLst>
                  <a:ext uri="{0D108BD9-81ED-4DB2-BD59-A6C34878D82A}">
                    <a16:rowId xmlns:a16="http://schemas.microsoft.com/office/drawing/2014/main" val="2177382917"/>
                  </a:ext>
                </a:extLst>
              </a:tr>
            </a:tbl>
          </a:graphicData>
        </a:graphic>
      </p:graphicFrame>
    </p:spTree>
    <p:extLst>
      <p:ext uri="{BB962C8B-B14F-4D97-AF65-F5344CB8AC3E}">
        <p14:creationId xmlns:p14="http://schemas.microsoft.com/office/powerpoint/2010/main" val="3135796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FEA6E3B2-5AA9-9934-85BB-217993986CA9}"/>
              </a:ext>
            </a:extLst>
          </p:cNvPr>
          <p:cNvSpPr>
            <a:spLocks noGrp="1"/>
          </p:cNvSpPr>
          <p:nvPr>
            <p:ph idx="1"/>
          </p:nvPr>
        </p:nvSpPr>
        <p:spPr>
          <a:xfrm>
            <a:off x="744444" y="1493238"/>
            <a:ext cx="8978395" cy="4755161"/>
          </a:xfrm>
        </p:spPr>
        <p:txBody>
          <a:bodyPr>
            <a:normAutofit fontScale="85000" lnSpcReduction="10000"/>
          </a:bodyPr>
          <a:lstStyle/>
          <a:p>
            <a:pPr algn="just"/>
            <a:r>
              <a:rPr lang="es-ES" sz="1800" dirty="0">
                <a:effectLst/>
                <a:latin typeface="Calibri Light" panose="020F0302020204030204" pitchFamily="34" charset="0"/>
                <a:ea typeface="Calibri" panose="020F0502020204030204" pitchFamily="34" charset="0"/>
              </a:rPr>
              <a:t>El cambio climático ha empezado a abordarse como un problema de salud pública en todos los países, pero mucho menos como un problema de salud laboral. </a:t>
            </a:r>
          </a:p>
          <a:p>
            <a:pPr algn="just"/>
            <a:r>
              <a:rPr lang="es-ES" sz="1800" dirty="0">
                <a:effectLst/>
                <a:latin typeface="Calibri Light" panose="020F0302020204030204" pitchFamily="34" charset="0"/>
                <a:ea typeface="Calibri" panose="020F0502020204030204" pitchFamily="34" charset="0"/>
              </a:rPr>
              <a:t>La existencia de marcos normativos insuficientes o incompletos en cuanto a la protección de los trabajadores frente a los riesgos del calor. </a:t>
            </a:r>
          </a:p>
          <a:p>
            <a:pPr algn="just"/>
            <a:r>
              <a:rPr lang="es-ES" sz="1800" dirty="0">
                <a:effectLst/>
                <a:latin typeface="Calibri Light" panose="020F0302020204030204" pitchFamily="34" charset="0"/>
                <a:ea typeface="Calibri" panose="020F0502020204030204" pitchFamily="34" charset="0"/>
              </a:rPr>
              <a:t>La existencia de una gran disparidad de sistemas de medición de los riesgos del calor (algunos poco ajustados a la evidencia científica) en uso.</a:t>
            </a:r>
          </a:p>
          <a:p>
            <a:pPr algn="just"/>
            <a:r>
              <a:rPr lang="es-ES" sz="1800" dirty="0">
                <a:effectLst/>
                <a:latin typeface="Calibri Light" panose="020F0302020204030204" pitchFamily="34" charset="0"/>
                <a:ea typeface="Calibri" panose="020F0502020204030204" pitchFamily="34" charset="0"/>
              </a:rPr>
              <a:t>Muchas de las medidas de prevención adoptadas sólo están pensadas para los meses de verano, a pesar de que las olas de calor se extienden cada vez más a otros periodos del año.</a:t>
            </a:r>
          </a:p>
          <a:p>
            <a:pPr algn="just"/>
            <a:r>
              <a:rPr lang="es-ES" sz="1800" dirty="0">
                <a:effectLst/>
                <a:latin typeface="Calibri Light" panose="020F0302020204030204" pitchFamily="34" charset="0"/>
                <a:ea typeface="Calibri" panose="020F0502020204030204" pitchFamily="34" charset="0"/>
              </a:rPr>
              <a:t>No siempre se garantiza la aplicación de la normativa de SST sobre protección contra la exposición al calor: </a:t>
            </a:r>
          </a:p>
          <a:p>
            <a:pPr lvl="1" algn="just"/>
            <a:r>
              <a:rPr lang="es-ES" dirty="0">
                <a:effectLst/>
                <a:latin typeface="Calibri Light" panose="020F0302020204030204" pitchFamily="34" charset="0"/>
                <a:ea typeface="Calibri" panose="020F0502020204030204" pitchFamily="34" charset="0"/>
              </a:rPr>
              <a:t>Por falta de concienciación (de trabajadores, empresarios, técnicos de prevención de riesgos laborales) sobre los riesgos del calor; </a:t>
            </a:r>
          </a:p>
          <a:p>
            <a:pPr lvl="1" algn="just"/>
            <a:r>
              <a:rPr lang="es-ES" dirty="0">
                <a:effectLst/>
                <a:latin typeface="Calibri Light" panose="020F0302020204030204" pitchFamily="34" charset="0"/>
                <a:ea typeface="Calibri" panose="020F0502020204030204" pitchFamily="34" charset="0"/>
              </a:rPr>
              <a:t>por la resistencia de las empresas a aplicar medidas preventivas que les suponen un coste económico; </a:t>
            </a:r>
          </a:p>
          <a:p>
            <a:pPr lvl="1" algn="just"/>
            <a:r>
              <a:rPr lang="es-ES" dirty="0">
                <a:effectLst/>
                <a:latin typeface="Calibri Light" panose="020F0302020204030204" pitchFamily="34" charset="0"/>
                <a:ea typeface="Calibri" panose="020F0502020204030204" pitchFamily="34" charset="0"/>
              </a:rPr>
              <a:t>por falta de medios (o interés o prioridad) de la inspección de trabajo para vigilar el cumplimiento de la normativa vigente; </a:t>
            </a:r>
          </a:p>
          <a:p>
            <a:pPr lvl="1" algn="just"/>
            <a:r>
              <a:rPr lang="es-ES" dirty="0">
                <a:effectLst/>
                <a:latin typeface="Calibri Light" panose="020F0302020204030204" pitchFamily="34" charset="0"/>
                <a:ea typeface="Calibri" panose="020F0502020204030204" pitchFamily="34" charset="0"/>
              </a:rPr>
              <a:t>por el debilitamiento de la presencia y capacidad negociadora de los sindicatos; </a:t>
            </a:r>
          </a:p>
          <a:p>
            <a:pPr lvl="1" algn="just"/>
            <a:r>
              <a:rPr lang="es-ES" dirty="0">
                <a:effectLst/>
                <a:latin typeface="Calibri Light" panose="020F0302020204030204" pitchFamily="34" charset="0"/>
                <a:ea typeface="Calibri" panose="020F0502020204030204" pitchFamily="34" charset="0"/>
              </a:rPr>
              <a:t>por la atomización del tejido empresarial y la preponderancia de las pequeñas empresas (o, directamente, del trabajo autónomo), etc. </a:t>
            </a:r>
          </a:p>
          <a:p>
            <a:pPr algn="just"/>
            <a:endParaRPr lang="es-ES" sz="1800" dirty="0">
              <a:effectLst/>
              <a:latin typeface="Calibri Light" panose="020F03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B8B0BEE0-C27B-4679-9010-FAF87F8DE976}"/>
              </a:ext>
            </a:extLst>
          </p:cNvPr>
          <p:cNvSpPr>
            <a:spLocks noGrp="1"/>
          </p:cNvSpPr>
          <p:nvPr>
            <p:ph type="title"/>
          </p:nvPr>
        </p:nvSpPr>
        <p:spPr>
          <a:xfrm>
            <a:off x="677334" y="609600"/>
            <a:ext cx="9498512" cy="809625"/>
          </a:xfrm>
        </p:spPr>
        <p:txBody>
          <a:bodyPr>
            <a:normAutofit/>
          </a:bodyPr>
          <a:lstStyle/>
          <a:p>
            <a:r>
              <a:rPr lang="es-ES" dirty="0" err="1"/>
              <a:t>Some</a:t>
            </a:r>
            <a:r>
              <a:rPr lang="es-ES" dirty="0"/>
              <a:t> </a:t>
            </a:r>
            <a:r>
              <a:rPr lang="es-ES" dirty="0" err="1"/>
              <a:t>conclusions</a:t>
            </a:r>
            <a:r>
              <a:rPr lang="es-ES" dirty="0"/>
              <a:t> </a:t>
            </a:r>
            <a:r>
              <a:rPr lang="es-ES" dirty="0" err="1"/>
              <a:t>from</a:t>
            </a:r>
            <a:r>
              <a:rPr lang="es-ES" dirty="0"/>
              <a:t> </a:t>
            </a:r>
            <a:r>
              <a:rPr lang="es-ES" dirty="0" err="1"/>
              <a:t>AdaptHeat</a:t>
            </a:r>
            <a:endParaRPr lang="es-ES" dirty="0"/>
          </a:p>
        </p:txBody>
      </p:sp>
    </p:spTree>
    <p:extLst>
      <p:ext uri="{BB962C8B-B14F-4D97-AF65-F5344CB8AC3E}">
        <p14:creationId xmlns:p14="http://schemas.microsoft.com/office/powerpoint/2010/main" val="1869524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FEA6E3B2-5AA9-9934-85BB-217993986CA9}"/>
              </a:ext>
            </a:extLst>
          </p:cNvPr>
          <p:cNvSpPr>
            <a:spLocks noGrp="1"/>
          </p:cNvSpPr>
          <p:nvPr>
            <p:ph idx="1"/>
          </p:nvPr>
        </p:nvSpPr>
        <p:spPr>
          <a:xfrm>
            <a:off x="744444" y="1493238"/>
            <a:ext cx="8978395" cy="4755161"/>
          </a:xfrm>
        </p:spPr>
        <p:txBody>
          <a:bodyPr>
            <a:normAutofit fontScale="92500" lnSpcReduction="20000"/>
          </a:bodyPr>
          <a:lstStyle/>
          <a:p>
            <a:pPr algn="just"/>
            <a:r>
              <a:rPr lang="es-ES" sz="1800" dirty="0">
                <a:effectLst/>
                <a:latin typeface="Calibri Light" panose="020F0302020204030204" pitchFamily="34" charset="0"/>
                <a:ea typeface="Calibri" panose="020F0502020204030204" pitchFamily="34" charset="0"/>
              </a:rPr>
              <a:t>El derecho de los trabajadores a participar en el diseño, la gestión y la aplicación de las políticas de SST, así como los efectos positivos de dicha participación, están reconocidos al menos formalmente en todos los países estudiados.</a:t>
            </a:r>
          </a:p>
          <a:p>
            <a:pPr algn="just"/>
            <a:r>
              <a:rPr lang="es-ES" sz="1800" dirty="0">
                <a:effectLst/>
                <a:latin typeface="Calibri Light" panose="020F0302020204030204" pitchFamily="34" charset="0"/>
                <a:ea typeface="Calibri" panose="020F0502020204030204" pitchFamily="34" charset="0"/>
              </a:rPr>
              <a:t>Las empresas también han mostrado una clara preferencia por los acuerdos voluntarios con los interlocutores sociales, rechazando la incorporación de dicho contenido en los convenios colectivos. Asimismo, las empresas suelen mostrarse reacias a adoptar medidas preventivas contra las temperaturas de exposición al calor que supongan un coste económico.</a:t>
            </a:r>
          </a:p>
          <a:p>
            <a:pPr algn="just"/>
            <a:r>
              <a:rPr lang="es-ES" sz="1800" dirty="0">
                <a:effectLst/>
                <a:latin typeface="Calibri Light" panose="020F0302020204030204" pitchFamily="34" charset="0"/>
                <a:ea typeface="Calibri" panose="020F0502020204030204" pitchFamily="34" charset="0"/>
              </a:rPr>
              <a:t>La aplicación de medidas básicas como la suspensión del trabajo durante la exposición a altas temperaturas es poco frecuente. Por diferentes motivos, las empresas y los trabajadores (especialmente los que ocupan puestos más precarios y vulnerables) suelen oponerse a su aplicación. </a:t>
            </a:r>
          </a:p>
          <a:p>
            <a:pPr algn="just"/>
            <a:r>
              <a:rPr lang="es-ES" sz="1800" dirty="0">
                <a:effectLst/>
                <a:latin typeface="Calibri Light" panose="020F0302020204030204" pitchFamily="34" charset="0"/>
                <a:ea typeface="Calibri" panose="020F0502020204030204" pitchFamily="34" charset="0"/>
              </a:rPr>
              <a:t>Los contenidos y medidas contra el calor promovidos por la negociación colectiva tradicional, además de ser bastante excepcionales, han tenido un alcance modesto. Estas iniciativas han tenido efectos positivos, pero también importantes limitaciones.  </a:t>
            </a:r>
          </a:p>
          <a:p>
            <a:pPr algn="just"/>
            <a:r>
              <a:rPr lang="es-ES" sz="1800" dirty="0">
                <a:effectLst/>
                <a:latin typeface="Calibri Light" panose="020F0302020204030204" pitchFamily="34" charset="0"/>
                <a:ea typeface="Calibri" panose="020F0502020204030204" pitchFamily="34" charset="0"/>
              </a:rPr>
              <a:t>La tendencia a descentralizar los procesos de negociación colectiva y a establecer acuerdos de diálogo social no vinculantes también está presente, en mayor o menor medida, en todos los países analizados. Esto provoca importantes desigualdades en la protección de los trabajadores en función de la fuerza de las organizaciones sindicales (lo que perjudica especialmente a los grupos más vulnerables). </a:t>
            </a:r>
          </a:p>
        </p:txBody>
      </p:sp>
      <p:sp>
        <p:nvSpPr>
          <p:cNvPr id="2" name="Title 1">
            <a:extLst>
              <a:ext uri="{FF2B5EF4-FFF2-40B4-BE49-F238E27FC236}">
                <a16:creationId xmlns:a16="http://schemas.microsoft.com/office/drawing/2014/main" id="{B8B0BEE0-C27B-4679-9010-FAF87F8DE976}"/>
              </a:ext>
            </a:extLst>
          </p:cNvPr>
          <p:cNvSpPr>
            <a:spLocks noGrp="1"/>
          </p:cNvSpPr>
          <p:nvPr>
            <p:ph type="title"/>
          </p:nvPr>
        </p:nvSpPr>
        <p:spPr>
          <a:xfrm>
            <a:off x="677334" y="609600"/>
            <a:ext cx="9498512" cy="809625"/>
          </a:xfrm>
        </p:spPr>
        <p:txBody>
          <a:bodyPr>
            <a:normAutofit/>
          </a:bodyPr>
          <a:lstStyle/>
          <a:p>
            <a:r>
              <a:rPr lang="es-ES" dirty="0" err="1"/>
              <a:t>Some</a:t>
            </a:r>
            <a:r>
              <a:rPr lang="es-ES" dirty="0"/>
              <a:t> </a:t>
            </a:r>
            <a:r>
              <a:rPr lang="es-ES" dirty="0" err="1"/>
              <a:t>conclusions</a:t>
            </a:r>
            <a:r>
              <a:rPr lang="es-ES" dirty="0"/>
              <a:t> </a:t>
            </a:r>
            <a:r>
              <a:rPr lang="es-ES" dirty="0" err="1"/>
              <a:t>from</a:t>
            </a:r>
            <a:r>
              <a:rPr lang="es-ES" dirty="0"/>
              <a:t> </a:t>
            </a:r>
            <a:r>
              <a:rPr lang="es-ES" dirty="0" err="1"/>
              <a:t>AdaptHeat</a:t>
            </a:r>
            <a:endParaRPr lang="es-ES" dirty="0"/>
          </a:p>
        </p:txBody>
      </p:sp>
    </p:spTree>
    <p:extLst>
      <p:ext uri="{BB962C8B-B14F-4D97-AF65-F5344CB8AC3E}">
        <p14:creationId xmlns:p14="http://schemas.microsoft.com/office/powerpoint/2010/main" val="3646030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321A29-FF71-F61E-492D-3A456FD3FCAF}"/>
              </a:ext>
            </a:extLst>
          </p:cNvPr>
          <p:cNvSpPr>
            <a:spLocks noGrp="1"/>
          </p:cNvSpPr>
          <p:nvPr>
            <p:ph idx="1"/>
          </p:nvPr>
        </p:nvSpPr>
        <p:spPr>
          <a:xfrm>
            <a:off x="778002" y="1850196"/>
            <a:ext cx="8596668" cy="3880773"/>
          </a:xfrm>
        </p:spPr>
        <p:txBody>
          <a:bodyPr/>
          <a:lstStyle/>
          <a:p>
            <a:pPr algn="just"/>
            <a:r>
              <a:rPr lang="es-ES" dirty="0">
                <a:latin typeface="Calibri Light" panose="020F0302020204030204" pitchFamily="34" charset="0"/>
                <a:ea typeface="Calibri" panose="020F0502020204030204" pitchFamily="34" charset="0"/>
              </a:rPr>
              <a:t>la experiencia de los cinco países analizados también sugiere que la existencia de una normativa adecuada no es garantía suficiente de protección si no va acompañada de la capacidad de garantizar que dicha normativa sea aplicada efectivamente por las empresas (lo que no siempre es el caso). El papel de vigilancia y control de las organizaciones sindicales, así como la actuación de la inspección de trabajo y otros organismos son, en este sentido, esenciales para garantizar una protección adecuada de los trabajadores frente a las olas de calor.</a:t>
            </a:r>
          </a:p>
        </p:txBody>
      </p:sp>
      <p:sp>
        <p:nvSpPr>
          <p:cNvPr id="4" name="Title 1">
            <a:extLst>
              <a:ext uri="{FF2B5EF4-FFF2-40B4-BE49-F238E27FC236}">
                <a16:creationId xmlns:a16="http://schemas.microsoft.com/office/drawing/2014/main" id="{E0A7999C-3C8F-C843-5F28-DC54D97EF4C9}"/>
              </a:ext>
            </a:extLst>
          </p:cNvPr>
          <p:cNvSpPr txBox="1">
            <a:spLocks/>
          </p:cNvSpPr>
          <p:nvPr/>
        </p:nvSpPr>
        <p:spPr>
          <a:xfrm>
            <a:off x="677334" y="609600"/>
            <a:ext cx="9498512" cy="8096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t>Some conclusions from AdaptHeat</a:t>
            </a:r>
            <a:endParaRPr lang="es-ES" dirty="0"/>
          </a:p>
        </p:txBody>
      </p:sp>
    </p:spTree>
    <p:extLst>
      <p:ext uri="{BB962C8B-B14F-4D97-AF65-F5344CB8AC3E}">
        <p14:creationId xmlns:p14="http://schemas.microsoft.com/office/powerpoint/2010/main" val="2333783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a:t>
            </a:r>
          </a:p>
        </p:txBody>
      </p:sp>
      <p:sp>
        <p:nvSpPr>
          <p:cNvPr id="3" name="Content Placeholder 2"/>
          <p:cNvSpPr>
            <a:spLocks noGrp="1"/>
          </p:cNvSpPr>
          <p:nvPr>
            <p:ph idx="1"/>
          </p:nvPr>
        </p:nvSpPr>
        <p:spPr>
          <a:xfrm>
            <a:off x="686859" y="1903414"/>
            <a:ext cx="8596668" cy="3880773"/>
          </a:xfrm>
        </p:spPr>
        <p:txBody>
          <a:bodyPr>
            <a:normAutofit/>
          </a:bodyPr>
          <a:lstStyle/>
          <a:p>
            <a:r>
              <a:rPr lang="es-ES" dirty="0"/>
              <a:t>Herramienta clave para la negociación colectiva (a nivel empresa) en materia de salud, seguridad y calor.</a:t>
            </a:r>
          </a:p>
          <a:p>
            <a:endParaRPr lang="es-ES" dirty="0"/>
          </a:p>
          <a:p>
            <a:r>
              <a:rPr lang="es-ES" dirty="0"/>
              <a:t>Definición: </a:t>
            </a:r>
            <a:r>
              <a:rPr lang="es-ES" dirty="0">
                <a:solidFill>
                  <a:srgbClr val="0070C0"/>
                </a:solidFill>
                <a:latin typeface="Calibri" panose="020F0502020204030204" pitchFamily="34" charset="0"/>
                <a:ea typeface="Calibri" panose="020F0502020204030204" pitchFamily="34" charset="0"/>
                <a:cs typeface="Times New Roman" panose="02020603050405020304" pitchFamily="18" charset="0"/>
              </a:rPr>
              <a:t>Conjunto de </a:t>
            </a:r>
            <a:r>
              <a:rPr lang="es-E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procedimientos</a:t>
            </a:r>
            <a:r>
              <a:rPr lang="es-E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s-E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acordados</a:t>
            </a:r>
            <a:r>
              <a:rPr lang="es-ES" dirty="0">
                <a:solidFill>
                  <a:srgbClr val="00B050"/>
                </a:solidFill>
                <a:latin typeface="Calibri" panose="020F0502020204030204" pitchFamily="34" charset="0"/>
                <a:ea typeface="Calibri" panose="020F0502020204030204" pitchFamily="34" charset="0"/>
                <a:cs typeface="Times New Roman" panose="02020603050405020304" pitchFamily="18" charset="0"/>
              </a:rPr>
              <a:t> entre la empresa y los trabajadores, </a:t>
            </a:r>
          </a:p>
          <a:p>
            <a:pPr marL="0" indent="0" algn="ctr">
              <a:buNone/>
            </a:pPr>
            <a:r>
              <a:rPr lang="es-ES" dirty="0">
                <a:solidFill>
                  <a:srgbClr val="7030A0"/>
                </a:solidFill>
                <a:latin typeface="Calibri" panose="020F0502020204030204" pitchFamily="34" charset="0"/>
                <a:ea typeface="Calibri" panose="020F0502020204030204" pitchFamily="34" charset="0"/>
                <a:cs typeface="Times New Roman" panose="02020603050405020304" pitchFamily="18" charset="0"/>
              </a:rPr>
              <a:t>						para </a:t>
            </a:r>
            <a:r>
              <a:rPr lang="es-ES"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determinar en cada momento</a:t>
            </a:r>
            <a:r>
              <a:rPr lang="es-ES" dirty="0">
                <a:solidFill>
                  <a:srgbClr val="7030A0"/>
                </a:solidFill>
                <a:latin typeface="Calibri" panose="020F0502020204030204" pitchFamily="34" charset="0"/>
                <a:ea typeface="Calibri" panose="020F0502020204030204" pitchFamily="34" charset="0"/>
                <a:cs typeface="Times New Roman" panose="02020603050405020304" pitchFamily="18" charset="0"/>
              </a:rPr>
              <a:t> si las condiciones 							ambientales aumentan la </a:t>
            </a:r>
            <a:r>
              <a:rPr lang="es-ES"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exposición al estrés térmico</a:t>
            </a:r>
            <a:r>
              <a:rPr lang="es-ES"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s-ES" dirty="0">
                <a:solidFill>
                  <a:srgbClr val="FF0000"/>
                </a:solidFill>
                <a:latin typeface="Calibri" panose="020F0502020204030204" pitchFamily="34" charset="0"/>
                <a:ea typeface="Calibri" panose="020F0502020204030204" pitchFamily="34" charset="0"/>
                <a:cs typeface="Times New Roman" panose="02020603050405020304" pitchFamily="18" charset="0"/>
              </a:rPr>
              <a:t>							creando un </a:t>
            </a:r>
            <a:r>
              <a:rPr lang="es-E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nivel de riesgo </a:t>
            </a:r>
            <a:r>
              <a:rPr lang="es-ES" dirty="0">
                <a:solidFill>
                  <a:srgbClr val="FF0000"/>
                </a:solidFill>
                <a:latin typeface="Calibri" panose="020F0502020204030204" pitchFamily="34" charset="0"/>
                <a:ea typeface="Calibri" panose="020F0502020204030204" pitchFamily="34" charset="0"/>
                <a:cs typeface="Times New Roman" panose="02020603050405020304" pitchFamily="18" charset="0"/>
              </a:rPr>
              <a:t>que haga necesario adoptar 							</a:t>
            </a:r>
            <a:r>
              <a:rPr lang="es-E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medidas adicionales </a:t>
            </a:r>
            <a:r>
              <a:rPr lang="es-ES" dirty="0">
                <a:solidFill>
                  <a:srgbClr val="FF0000"/>
                </a:solidFill>
                <a:latin typeface="Calibri" panose="020F0502020204030204" pitchFamily="34" charset="0"/>
                <a:ea typeface="Calibri" panose="020F0502020204030204" pitchFamily="34" charset="0"/>
                <a:cs typeface="Times New Roman" panose="02020603050405020304" pitchFamily="18" charset="0"/>
              </a:rPr>
              <a:t>a las habituales para proteger la salud y la seguridad.</a:t>
            </a:r>
            <a:endParaRPr lang="es-ES" dirty="0">
              <a:solidFill>
                <a:srgbClr val="FF0000"/>
              </a:solidFill>
              <a:cs typeface="Times New Roman" panose="02020603050405020304" pitchFamily="18" charset="0"/>
            </a:endParaRPr>
          </a:p>
          <a:p>
            <a:endParaRPr lang="es-ES" dirty="0"/>
          </a:p>
        </p:txBody>
      </p:sp>
    </p:spTree>
    <p:extLst>
      <p:ext uri="{BB962C8B-B14F-4D97-AF65-F5344CB8AC3E}">
        <p14:creationId xmlns:p14="http://schemas.microsoft.com/office/powerpoint/2010/main" val="291489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 Pasos</a:t>
            </a:r>
          </a:p>
        </p:txBody>
      </p:sp>
      <p:sp>
        <p:nvSpPr>
          <p:cNvPr id="3" name="Content Placeholder 2"/>
          <p:cNvSpPr>
            <a:spLocks noGrp="1"/>
          </p:cNvSpPr>
          <p:nvPr>
            <p:ph idx="1"/>
          </p:nvPr>
        </p:nvSpPr>
        <p:spPr>
          <a:xfrm>
            <a:off x="1010709" y="2160590"/>
            <a:ext cx="8596668" cy="2506660"/>
          </a:xfrm>
        </p:spPr>
        <p:txBody>
          <a:bodyPr/>
          <a:lstStyle/>
          <a:p>
            <a:pPr marL="0" indent="0" algn="just">
              <a:buNone/>
            </a:pPr>
            <a:r>
              <a:rPr lang="es-ES" sz="2400" kern="0" dirty="0">
                <a:latin typeface="+mj-lt"/>
                <a:ea typeface="Calibri" panose="020F0502020204030204" pitchFamily="34" charset="0"/>
                <a:cs typeface="Times New Roman" panose="02020603050405020304" pitchFamily="18" charset="0"/>
              </a:rPr>
              <a:t>1. </a:t>
            </a:r>
            <a:r>
              <a:rPr lang="es-ES" sz="2400" kern="0" dirty="0">
                <a:latin typeface="+mj-lt"/>
                <a:cs typeface="Times New Roman" panose="02020603050405020304" pitchFamily="18" charset="0"/>
              </a:rPr>
              <a:t>C</a:t>
            </a:r>
            <a:r>
              <a:rPr lang="es-ES" sz="2400" dirty="0">
                <a:latin typeface="+mj-lt"/>
                <a:ea typeface="Calibri" panose="020F0502020204030204" pitchFamily="34" charset="0"/>
                <a:cs typeface="Times New Roman" panose="02020603050405020304" pitchFamily="18" charset="0"/>
              </a:rPr>
              <a:t>rear un </a:t>
            </a:r>
            <a:r>
              <a:rPr lang="es-ES" sz="2400" u="sng" dirty="0">
                <a:latin typeface="+mj-lt"/>
                <a:ea typeface="Calibri" panose="020F0502020204030204" pitchFamily="34" charset="0"/>
                <a:cs typeface="Times New Roman" panose="02020603050405020304" pitchFamily="18" charset="0"/>
              </a:rPr>
              <a:t>grupo de trabajo</a:t>
            </a:r>
            <a:r>
              <a:rPr lang="es-ES" sz="2400" dirty="0">
                <a:latin typeface="+mj-lt"/>
                <a:ea typeface="Calibri" panose="020F0502020204030204" pitchFamily="34" charset="0"/>
                <a:cs typeface="Times New Roman" panose="02020603050405020304" pitchFamily="18" charset="0"/>
              </a:rPr>
              <a:t> para elaborar el plan formado por representantes de los trabajadores y de la parte empresarial y asesorado por técnicos y profesionales en prevención de riesgos laborales. La época idónea para hacerlo es antes de que llegue el verano. </a:t>
            </a:r>
          </a:p>
          <a:p>
            <a:pPr algn="just"/>
            <a:endParaRPr lang="es-ES" dirty="0"/>
          </a:p>
        </p:txBody>
      </p:sp>
    </p:spTree>
    <p:extLst>
      <p:ext uri="{BB962C8B-B14F-4D97-AF65-F5344CB8AC3E}">
        <p14:creationId xmlns:p14="http://schemas.microsoft.com/office/powerpoint/2010/main" val="3841216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 Pasos</a:t>
            </a:r>
          </a:p>
        </p:txBody>
      </p:sp>
      <p:sp>
        <p:nvSpPr>
          <p:cNvPr id="3" name="Content Placeholder 2"/>
          <p:cNvSpPr>
            <a:spLocks noGrp="1"/>
          </p:cNvSpPr>
          <p:nvPr>
            <p:ph idx="1"/>
          </p:nvPr>
        </p:nvSpPr>
        <p:spPr>
          <a:xfrm>
            <a:off x="1010709" y="2160590"/>
            <a:ext cx="8596668" cy="2506660"/>
          </a:xfrm>
        </p:spPr>
        <p:txBody>
          <a:bodyPr/>
          <a:lstStyle/>
          <a:p>
            <a:pPr marL="0" indent="0" algn="just">
              <a:buNone/>
            </a:pPr>
            <a:r>
              <a:rPr lang="es-ES" sz="2400" kern="0" dirty="0">
                <a:latin typeface="Calibri" panose="020F0502020204030204" pitchFamily="34" charset="0"/>
                <a:ea typeface="Calibri" panose="020F0502020204030204" pitchFamily="34" charset="0"/>
                <a:cs typeface="Times New Roman" panose="02020603050405020304" pitchFamily="18" charset="0"/>
              </a:rPr>
              <a:t>2. Adoptar un </a:t>
            </a:r>
            <a:r>
              <a:rPr lang="es-ES" sz="2400" u="sng" kern="0" dirty="0">
                <a:latin typeface="Calibri" panose="020F0502020204030204" pitchFamily="34" charset="0"/>
                <a:ea typeface="Calibri" panose="020F0502020204030204" pitchFamily="34" charset="0"/>
                <a:cs typeface="Times New Roman" panose="02020603050405020304" pitchFamily="18" charset="0"/>
              </a:rPr>
              <a:t>método</a:t>
            </a:r>
            <a:r>
              <a:rPr lang="es-ES" sz="2400" kern="0" dirty="0">
                <a:latin typeface="Calibri" panose="020F0502020204030204" pitchFamily="34" charset="0"/>
                <a:ea typeface="Calibri" panose="020F0502020204030204" pitchFamily="34" charset="0"/>
                <a:cs typeface="Times New Roman" panose="02020603050405020304" pitchFamily="18" charset="0"/>
              </a:rPr>
              <a:t> consensuado entre trabajadores y empresa que permita establecer el nivel de peligrosidad del ambiente térmico. El método debe valorar la situación ambiental a diario o incluso en </a:t>
            </a:r>
            <a:r>
              <a:rPr lang="es-ES" sz="2400" kern="0" dirty="0">
                <a:latin typeface="+mj-lt"/>
                <a:ea typeface="Calibri" panose="020F0502020204030204" pitchFamily="34" charset="0"/>
                <a:cs typeface="Times New Roman" panose="02020603050405020304" pitchFamily="18" charset="0"/>
              </a:rPr>
              <a:t>varios</a:t>
            </a:r>
            <a:r>
              <a:rPr lang="es-ES" sz="2400" kern="0" dirty="0">
                <a:latin typeface="Calibri" panose="020F0502020204030204" pitchFamily="34" charset="0"/>
                <a:ea typeface="Calibri" panose="020F0502020204030204" pitchFamily="34" charset="0"/>
                <a:cs typeface="Times New Roman" panose="02020603050405020304" pitchFamily="18" charset="0"/>
              </a:rPr>
              <a:t> momentos del día, si las circunstancias cambiantes del clima o de la propia actividad así lo requieren.</a:t>
            </a:r>
          </a:p>
        </p:txBody>
      </p:sp>
    </p:spTree>
    <p:extLst>
      <p:ext uri="{BB962C8B-B14F-4D97-AF65-F5344CB8AC3E}">
        <p14:creationId xmlns:p14="http://schemas.microsoft.com/office/powerpoint/2010/main" val="295227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a:bodyPr>
          <a:lstStyle/>
          <a:p>
            <a:r>
              <a:rPr lang="es-ES" dirty="0"/>
              <a:t>Olas de calor y salud pública en Europa</a:t>
            </a:r>
          </a:p>
        </p:txBody>
      </p:sp>
      <p:pic>
        <p:nvPicPr>
          <p:cNvPr id="4" name="Imagen 3">
            <a:extLst>
              <a:ext uri="{FF2B5EF4-FFF2-40B4-BE49-F238E27FC236}">
                <a16:creationId xmlns:a16="http://schemas.microsoft.com/office/drawing/2014/main" id="{FA2D7D00-FC73-2FE0-DBF8-336763376D7C}"/>
              </a:ext>
            </a:extLst>
          </p:cNvPr>
          <p:cNvPicPr>
            <a:picLocks noChangeAspect="1"/>
          </p:cNvPicPr>
          <p:nvPr/>
        </p:nvPicPr>
        <p:blipFill>
          <a:blip r:embed="rId3" cstate="print"/>
          <a:stretch>
            <a:fillRect/>
          </a:stretch>
        </p:blipFill>
        <p:spPr>
          <a:xfrm>
            <a:off x="1164035" y="1655433"/>
            <a:ext cx="4660651" cy="4266587"/>
          </a:xfrm>
          <a:prstGeom prst="rect">
            <a:avLst/>
          </a:prstGeom>
        </p:spPr>
      </p:pic>
      <p:pic>
        <p:nvPicPr>
          <p:cNvPr id="5" name="Imagen 4">
            <a:extLst>
              <a:ext uri="{FF2B5EF4-FFF2-40B4-BE49-F238E27FC236}">
                <a16:creationId xmlns:a16="http://schemas.microsoft.com/office/drawing/2014/main" id="{2DABD842-E512-53DD-F299-14968D2E5568}"/>
              </a:ext>
            </a:extLst>
          </p:cNvPr>
          <p:cNvPicPr>
            <a:picLocks noChangeAspect="1"/>
          </p:cNvPicPr>
          <p:nvPr/>
        </p:nvPicPr>
        <p:blipFill>
          <a:blip r:embed="rId4" cstate="print"/>
          <a:stretch>
            <a:fillRect/>
          </a:stretch>
        </p:blipFill>
        <p:spPr>
          <a:xfrm>
            <a:off x="1139074" y="1655433"/>
            <a:ext cx="4659754" cy="4266587"/>
          </a:xfrm>
          <a:prstGeom prst="rect">
            <a:avLst/>
          </a:prstGeom>
        </p:spPr>
      </p:pic>
      <p:pic>
        <p:nvPicPr>
          <p:cNvPr id="6" name="image10.png" descr="A map of europe with different colored areas&#10;&#10;Description automatically generated">
            <a:extLst>
              <a:ext uri="{FF2B5EF4-FFF2-40B4-BE49-F238E27FC236}">
                <a16:creationId xmlns:a16="http://schemas.microsoft.com/office/drawing/2014/main" id="{DEA64DC1-4FD8-C151-F0EF-D87296FAAB08}"/>
              </a:ext>
            </a:extLst>
          </p:cNvPr>
          <p:cNvPicPr/>
          <p:nvPr/>
        </p:nvPicPr>
        <p:blipFill>
          <a:blip r:embed="rId5"/>
          <a:srcRect/>
          <a:stretch>
            <a:fillRect/>
          </a:stretch>
        </p:blipFill>
        <p:spPr>
          <a:xfrm>
            <a:off x="6393173" y="1583673"/>
            <a:ext cx="4488109" cy="3686460"/>
          </a:xfrm>
          <a:prstGeom prst="rect">
            <a:avLst/>
          </a:prstGeom>
          <a:solidFill>
            <a:schemeClr val="tx1"/>
          </a:solidFill>
          <a:ln/>
        </p:spPr>
      </p:pic>
      <p:sp>
        <p:nvSpPr>
          <p:cNvPr id="7" name="CuadroTexto 6">
            <a:extLst>
              <a:ext uri="{FF2B5EF4-FFF2-40B4-BE49-F238E27FC236}">
                <a16:creationId xmlns:a16="http://schemas.microsoft.com/office/drawing/2014/main" id="{8BF90531-75F6-F779-3A79-BDC0306293DF}"/>
              </a:ext>
            </a:extLst>
          </p:cNvPr>
          <p:cNvSpPr txBox="1"/>
          <p:nvPr/>
        </p:nvSpPr>
        <p:spPr>
          <a:xfrm>
            <a:off x="6632200" y="5433361"/>
            <a:ext cx="4720905" cy="821059"/>
          </a:xfrm>
          <a:prstGeom prst="rect">
            <a:avLst/>
          </a:prstGeom>
          <a:noFill/>
        </p:spPr>
        <p:txBody>
          <a:bodyPr wrap="square">
            <a:spAutoFit/>
          </a:bodyPr>
          <a:lstStyle/>
          <a:p>
            <a:pPr marR="692785" algn="just">
              <a:lnSpc>
                <a:spcPct val="115000"/>
              </a:lnSpc>
              <a:spcAft>
                <a:spcPts val="0"/>
              </a:spcAft>
            </a:pPr>
            <a:r>
              <a:rPr lang="es-ES" sz="1400" kern="100" dirty="0">
                <a:latin typeface="Calibri Light" panose="020F0302020204030204" pitchFamily="34" charset="0"/>
                <a:ea typeface="Calibri" panose="020F0502020204030204" pitchFamily="34" charset="0"/>
                <a:cs typeface="Times New Roman" panose="02020603050405020304" pitchFamily="18" charset="0"/>
              </a:rPr>
              <a:t>Incidencia de la mortalidad relacionada con el calor (muertes anuales por millón y década) en Europa para la población general (2000-2020)</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F3D02268-B0BD-1B70-6780-1609A5BBC070}"/>
              </a:ext>
            </a:extLst>
          </p:cNvPr>
          <p:cNvSpPr txBox="1"/>
          <p:nvPr/>
        </p:nvSpPr>
        <p:spPr>
          <a:xfrm>
            <a:off x="1139074" y="6064377"/>
            <a:ext cx="3307091" cy="430887"/>
          </a:xfrm>
          <a:prstGeom prst="rect">
            <a:avLst/>
          </a:prstGeom>
          <a:noFill/>
        </p:spPr>
        <p:txBody>
          <a:bodyPr wrap="square">
            <a:spAutoFit/>
          </a:bodyPr>
          <a:lstStyle/>
          <a:p>
            <a:r>
              <a:rPr lang="en-US" sz="1050" i="1" dirty="0">
                <a:solidFill>
                  <a:srgbClr val="212529"/>
                </a:solidFill>
                <a:latin typeface="Lato" panose="020F0502020204030203" pitchFamily="34" charset="0"/>
              </a:rPr>
              <a:t>Strong Heat Stress = UTCI 32 - 38ºC</a:t>
            </a:r>
          </a:p>
          <a:p>
            <a:r>
              <a:rPr lang="en-US" sz="1050" i="1" dirty="0">
                <a:solidFill>
                  <a:srgbClr val="212529"/>
                </a:solidFill>
                <a:latin typeface="Lato" panose="020F0502020204030203" pitchFamily="34" charset="0"/>
              </a:rPr>
              <a:t>Very Strong Heat Stress = </a:t>
            </a:r>
            <a:r>
              <a:rPr lang="en-US" sz="1050" b="0" i="1" dirty="0">
                <a:solidFill>
                  <a:srgbClr val="212529"/>
                </a:solidFill>
                <a:effectLst/>
                <a:latin typeface="Lato" panose="020F0502020204030203" pitchFamily="34" charset="0"/>
              </a:rPr>
              <a:t>UTCI 38 - 46°C </a:t>
            </a:r>
            <a:endParaRPr lang="en-US" sz="1050" dirty="0"/>
          </a:p>
        </p:txBody>
      </p:sp>
    </p:spTree>
    <p:extLst>
      <p:ext uri="{BB962C8B-B14F-4D97-AF65-F5344CB8AC3E}">
        <p14:creationId xmlns:p14="http://schemas.microsoft.com/office/powerpoint/2010/main" val="1551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normAutofit fontScale="90000"/>
          </a:bodyPr>
          <a:lstStyle/>
          <a:p>
            <a:br>
              <a:rPr lang="es-ES" dirty="0"/>
            </a:br>
            <a:r>
              <a:rPr lang="es-ES" dirty="0"/>
              <a:t>Paréntesis técnico: Cómo medir el estrés térmico</a:t>
            </a:r>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n-US" dirty="0"/>
              <a:t>Más </a:t>
            </a:r>
            <a:r>
              <a:rPr lang="en-US" dirty="0" err="1"/>
              <a:t>allá</a:t>
            </a:r>
            <a:r>
              <a:rPr lang="en-US" dirty="0"/>
              <a:t> de la </a:t>
            </a:r>
            <a:r>
              <a:rPr lang="en-US" dirty="0" err="1"/>
              <a:t>temperatura</a:t>
            </a:r>
            <a:r>
              <a:rPr lang="en-US" dirty="0"/>
              <a:t> del </a:t>
            </a:r>
            <a:r>
              <a:rPr lang="en-US" dirty="0" err="1"/>
              <a:t>aire</a:t>
            </a:r>
            <a:endParaRPr lang="en-US" dirty="0"/>
          </a:p>
        </p:txBody>
      </p:sp>
    </p:spTree>
    <p:extLst>
      <p:ext uri="{BB962C8B-B14F-4D97-AF65-F5344CB8AC3E}">
        <p14:creationId xmlns:p14="http://schemas.microsoft.com/office/powerpoint/2010/main" val="443009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847076" y="608523"/>
            <a:ext cx="10017155" cy="829752"/>
          </a:xfrm>
        </p:spPr>
        <p:txBody>
          <a:bodyPr>
            <a:normAutofit/>
          </a:bodyPr>
          <a:lstStyle/>
          <a:p>
            <a:r>
              <a:rPr lang="es-ES" dirty="0"/>
              <a:t>Temperatura global del bulbo húmedo (WBGT)</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847076" y="1550990"/>
            <a:ext cx="8982724" cy="2439986"/>
          </a:xfrm>
        </p:spPr>
        <p:txBody>
          <a:bodyPr/>
          <a:lstStyle/>
          <a:p>
            <a:r>
              <a:rPr lang="es-ES" dirty="0"/>
              <a:t>Existe gran variedad de métodos pero no todos están científicamente validados (</a:t>
            </a:r>
            <a:r>
              <a:rPr lang="es-ES" dirty="0" err="1"/>
              <a:t>Ioannou</a:t>
            </a:r>
            <a:r>
              <a:rPr lang="es-ES" dirty="0"/>
              <a:t>, 2022).</a:t>
            </a:r>
          </a:p>
          <a:p>
            <a:r>
              <a:rPr lang="es-ES" b="1" dirty="0"/>
              <a:t>WBGT: </a:t>
            </a:r>
            <a:r>
              <a:rPr lang="es-ES" dirty="0"/>
              <a:t>Se trata de una temperatura ambiental que se obtiene de la medición de la temperatura del aire seco, la humedad y la energía radiante (luz solar directa que absorbe la ropa), y que se utiliza para calcular el estrés térmico al que está expuesta una persona. </a:t>
            </a:r>
            <a:br>
              <a:rPr lang="es-ES" dirty="0"/>
            </a:br>
            <a:endParaRPr lang="es-ES" dirty="0"/>
          </a:p>
        </p:txBody>
      </p:sp>
      <p:pic>
        <p:nvPicPr>
          <p:cNvPr id="4" name="Imagen 3">
            <a:extLst>
              <a:ext uri="{FF2B5EF4-FFF2-40B4-BE49-F238E27FC236}">
                <a16:creationId xmlns:a16="http://schemas.microsoft.com/office/drawing/2014/main" id="{7B8749DC-1240-804D-12BB-94F44C4CC781}"/>
              </a:ext>
            </a:extLst>
          </p:cNvPr>
          <p:cNvPicPr>
            <a:picLocks noChangeAspect="1"/>
          </p:cNvPicPr>
          <p:nvPr/>
        </p:nvPicPr>
        <p:blipFill>
          <a:blip r:embed="rId2"/>
          <a:stretch>
            <a:fillRect/>
          </a:stretch>
        </p:blipFill>
        <p:spPr>
          <a:xfrm>
            <a:off x="6347683" y="3597430"/>
            <a:ext cx="4853717" cy="2861802"/>
          </a:xfrm>
          <a:prstGeom prst="rect">
            <a:avLst/>
          </a:prstGeom>
        </p:spPr>
      </p:pic>
      <p:pic>
        <p:nvPicPr>
          <p:cNvPr id="5" name="Imagen 4">
            <a:extLst>
              <a:ext uri="{FF2B5EF4-FFF2-40B4-BE49-F238E27FC236}">
                <a16:creationId xmlns:a16="http://schemas.microsoft.com/office/drawing/2014/main" id="{A99EB3FC-F6DE-0335-7CDD-04D50FC8850D}"/>
              </a:ext>
            </a:extLst>
          </p:cNvPr>
          <p:cNvPicPr>
            <a:picLocks noChangeAspect="1"/>
          </p:cNvPicPr>
          <p:nvPr/>
        </p:nvPicPr>
        <p:blipFill>
          <a:blip r:embed="rId3"/>
          <a:stretch>
            <a:fillRect/>
          </a:stretch>
        </p:blipFill>
        <p:spPr>
          <a:xfrm>
            <a:off x="685798" y="3597430"/>
            <a:ext cx="5428378" cy="2903552"/>
          </a:xfrm>
          <a:prstGeom prst="rect">
            <a:avLst/>
          </a:prstGeom>
        </p:spPr>
      </p:pic>
    </p:spTree>
    <p:extLst>
      <p:ext uri="{BB962C8B-B14F-4D97-AF65-F5344CB8AC3E}">
        <p14:creationId xmlns:p14="http://schemas.microsoft.com/office/powerpoint/2010/main" val="771238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a:xfrm>
            <a:off x="677334" y="733425"/>
            <a:ext cx="8596668" cy="1320800"/>
          </a:xfrm>
        </p:spPr>
        <p:txBody>
          <a:bodyPr/>
          <a:lstStyle/>
          <a:p>
            <a:r>
              <a:rPr lang="es-ES" dirty="0"/>
              <a:t>Errores comunes</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677334" y="1768475"/>
            <a:ext cx="8596668" cy="3880773"/>
          </a:xfrm>
        </p:spPr>
        <p:txBody>
          <a:bodyPr>
            <a:normAutofit/>
          </a:bodyPr>
          <a:lstStyle/>
          <a:p>
            <a:r>
              <a:rPr lang="es-ES" dirty="0"/>
              <a:t>Medir solo un parámetro (normalmente temperatura del aire).</a:t>
            </a:r>
          </a:p>
          <a:p>
            <a:endParaRPr lang="es-ES" dirty="0"/>
          </a:p>
          <a:p>
            <a:r>
              <a:rPr lang="es-ES" dirty="0"/>
              <a:t>Usar un método no validado científicamente o mal aplicado.</a:t>
            </a:r>
          </a:p>
          <a:p>
            <a:endParaRPr lang="es-ES" dirty="0"/>
          </a:p>
          <a:p>
            <a:r>
              <a:rPr lang="es-ES" dirty="0"/>
              <a:t>No tener en cuenta la ropa o las diferencias en la carga física de los puestos de trabajo.</a:t>
            </a:r>
          </a:p>
          <a:p>
            <a:endParaRPr lang="es-ES" dirty="0"/>
          </a:p>
          <a:p>
            <a:r>
              <a:rPr lang="es-ES" dirty="0"/>
              <a:t>Evaluar en condiciones no adecuadas (días lluviosos, horas frescas del día), sin tener en cuenta la carga térmica máxima de los distintos puestos.</a:t>
            </a:r>
          </a:p>
        </p:txBody>
      </p:sp>
    </p:spTree>
    <p:extLst>
      <p:ext uri="{BB962C8B-B14F-4D97-AF65-F5344CB8AC3E}">
        <p14:creationId xmlns:p14="http://schemas.microsoft.com/office/powerpoint/2010/main" val="1923449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 Pasos</a:t>
            </a:r>
          </a:p>
        </p:txBody>
      </p:sp>
      <p:sp>
        <p:nvSpPr>
          <p:cNvPr id="3" name="Content Placeholder 2"/>
          <p:cNvSpPr>
            <a:spLocks noGrp="1"/>
          </p:cNvSpPr>
          <p:nvPr>
            <p:ph idx="1"/>
          </p:nvPr>
        </p:nvSpPr>
        <p:spPr>
          <a:xfrm>
            <a:off x="1010709" y="2160590"/>
            <a:ext cx="8596668" cy="2506660"/>
          </a:xfrm>
        </p:spPr>
        <p:txBody>
          <a:bodyPr/>
          <a:lstStyle/>
          <a:p>
            <a:pPr marL="0" indent="0" algn="just">
              <a:buNone/>
            </a:pPr>
            <a:r>
              <a:rPr lang="es-ES" sz="2400" kern="0" dirty="0">
                <a:latin typeface="+mj-lt"/>
                <a:cs typeface="Times New Roman" panose="02020603050405020304" pitchFamily="18" charset="0"/>
              </a:rPr>
              <a:t>3. E</a:t>
            </a:r>
            <a:r>
              <a:rPr lang="es-ES" sz="2400" kern="0" dirty="0">
                <a:latin typeface="+mj-lt"/>
                <a:ea typeface="Calibri" panose="020F0502020204030204" pitchFamily="34" charset="0"/>
                <a:cs typeface="Times New Roman" panose="02020603050405020304" pitchFamily="18" charset="0"/>
              </a:rPr>
              <a:t>specificar las medidas preventivas adecuadas para cada nivel de peligrosidad. Es conveniente rellenar una ficha de tarea en la que se especifica la tasa metabólica (ligera, moderada o intensa) de cada tarea, los </a:t>
            </a:r>
            <a:r>
              <a:rPr lang="es-ES" sz="2400" kern="0" dirty="0" err="1">
                <a:latin typeface="+mj-lt"/>
                <a:ea typeface="Calibri" panose="020F0502020204030204" pitchFamily="34" charset="0"/>
                <a:cs typeface="Times New Roman" panose="02020603050405020304" pitchFamily="18" charset="0"/>
              </a:rPr>
              <a:t>EPIs</a:t>
            </a:r>
            <a:r>
              <a:rPr lang="es-ES" sz="2400" kern="0" dirty="0">
                <a:latin typeface="+mj-lt"/>
                <a:ea typeface="Calibri" panose="020F0502020204030204" pitchFamily="34" charset="0"/>
                <a:cs typeface="Times New Roman" panose="02020603050405020304" pitchFamily="18" charset="0"/>
              </a:rPr>
              <a:t> utilizados, si se produce en un espacio confinado, etc. </a:t>
            </a:r>
            <a:endParaRPr lang="es-ES" sz="3600" dirty="0">
              <a:latin typeface="+mj-lt"/>
            </a:endParaRPr>
          </a:p>
        </p:txBody>
      </p:sp>
    </p:spTree>
    <p:extLst>
      <p:ext uri="{BB962C8B-B14F-4D97-AF65-F5344CB8AC3E}">
        <p14:creationId xmlns:p14="http://schemas.microsoft.com/office/powerpoint/2010/main" val="109283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CA0C164B-F576-213F-837D-8D18F849E7F6}"/>
              </a:ext>
            </a:extLst>
          </p:cNvPr>
          <p:cNvPicPr>
            <a:picLocks noChangeAspect="1"/>
          </p:cNvPicPr>
          <p:nvPr/>
        </p:nvPicPr>
        <p:blipFill>
          <a:blip r:embed="rId2"/>
          <a:stretch>
            <a:fillRect/>
          </a:stretch>
        </p:blipFill>
        <p:spPr>
          <a:xfrm>
            <a:off x="2656995" y="9047"/>
            <a:ext cx="6878010" cy="6839905"/>
          </a:xfrm>
          <a:prstGeom prst="rect">
            <a:avLst/>
          </a:prstGeom>
        </p:spPr>
      </p:pic>
      <p:sp>
        <p:nvSpPr>
          <p:cNvPr id="5" name="Rectangle 4"/>
          <p:cNvSpPr/>
          <p:nvPr/>
        </p:nvSpPr>
        <p:spPr>
          <a:xfrm>
            <a:off x="3009900" y="1019175"/>
            <a:ext cx="1295400" cy="704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3009900" y="2466975"/>
            <a:ext cx="1295400" cy="704850"/>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7" name="Rectangle 6"/>
          <p:cNvSpPr/>
          <p:nvPr/>
        </p:nvSpPr>
        <p:spPr>
          <a:xfrm>
            <a:off x="3028950" y="4114800"/>
            <a:ext cx="1295400" cy="70485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3028950" y="5581650"/>
            <a:ext cx="1295400" cy="704850"/>
          </a:xfrm>
          <a:prstGeom prst="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52026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 Pasos</a:t>
            </a:r>
          </a:p>
        </p:txBody>
      </p:sp>
      <p:sp>
        <p:nvSpPr>
          <p:cNvPr id="3" name="Content Placeholder 2"/>
          <p:cNvSpPr>
            <a:spLocks noGrp="1"/>
          </p:cNvSpPr>
          <p:nvPr>
            <p:ph idx="1"/>
          </p:nvPr>
        </p:nvSpPr>
        <p:spPr>
          <a:xfrm>
            <a:off x="991659" y="1836739"/>
            <a:ext cx="8596668" cy="3678235"/>
          </a:xfrm>
        </p:spPr>
        <p:txBody>
          <a:bodyPr>
            <a:normAutofit fontScale="92500" lnSpcReduction="10000"/>
          </a:bodyPr>
          <a:lstStyle/>
          <a:p>
            <a:pPr marL="0" indent="0" algn="just">
              <a:buNone/>
            </a:pPr>
            <a:r>
              <a:rPr lang="es-ES" sz="2400" dirty="0">
                <a:cs typeface="Times New Roman" panose="02020603050405020304" pitchFamily="18" charset="0"/>
              </a:rPr>
              <a:t>4. Establecer las personas responsables del cumplimiento del plan. </a:t>
            </a:r>
            <a:r>
              <a:rPr lang="es-ES" sz="2400" kern="0" dirty="0">
                <a:ea typeface="Calibri" panose="020F0502020204030204" pitchFamily="34" charset="0"/>
                <a:cs typeface="Times New Roman" panose="02020603050405020304" pitchFamily="18" charset="0"/>
              </a:rPr>
              <a:t>Cada lugar de trabajo debe contar con un responsable que fije la peligrosidad de las condiciones ambientales cada día siguiendo el método acordado en el plan. Cada día comunicará a los trabajadores el nivel de peligrosidad previsto y la adaptación del plan de trabajo que corresponda. </a:t>
            </a:r>
          </a:p>
          <a:p>
            <a:pPr marL="0" indent="0" algn="just">
              <a:buNone/>
            </a:pPr>
            <a:endParaRPr lang="es-ES" sz="2400" kern="0" dirty="0">
              <a:ea typeface="Calibri" panose="020F0502020204030204" pitchFamily="34" charset="0"/>
              <a:cs typeface="Times New Roman" panose="02020603050405020304" pitchFamily="18" charset="0"/>
            </a:endParaRPr>
          </a:p>
          <a:p>
            <a:pPr marL="0" indent="0" algn="just">
              <a:buNone/>
            </a:pPr>
            <a:r>
              <a:rPr lang="es-ES" sz="2400" dirty="0">
                <a:cs typeface="Times New Roman" panose="02020603050405020304" pitchFamily="18" charset="0"/>
              </a:rPr>
              <a:t>5. Establecer las personas responsables de organizar los primeros auxilios par</a:t>
            </a:r>
            <a:r>
              <a:rPr lang="es-ES" sz="2400" kern="0" dirty="0">
                <a:ea typeface="Calibri" panose="020F0502020204030204" pitchFamily="34" charset="0"/>
                <a:cs typeface="Times New Roman" panose="02020603050405020304" pitchFamily="18" charset="0"/>
              </a:rPr>
              <a:t>a hacer frente a situaciones de peligro agudo cuando todas las medidas de prevención anteriores fallen.</a:t>
            </a:r>
          </a:p>
          <a:p>
            <a:pPr marL="0" indent="0" algn="just">
              <a:buNone/>
            </a:pPr>
            <a:endParaRPr lang="es-ES" sz="24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156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Plan de Acción contra el Calor: Pasos</a:t>
            </a:r>
          </a:p>
        </p:txBody>
      </p:sp>
      <p:sp>
        <p:nvSpPr>
          <p:cNvPr id="3" name="Content Placeholder 2"/>
          <p:cNvSpPr>
            <a:spLocks noGrp="1"/>
          </p:cNvSpPr>
          <p:nvPr>
            <p:ph idx="1"/>
          </p:nvPr>
        </p:nvSpPr>
        <p:spPr>
          <a:xfrm>
            <a:off x="991659" y="1836739"/>
            <a:ext cx="8596668" cy="3678235"/>
          </a:xfrm>
        </p:spPr>
        <p:txBody>
          <a:bodyPr>
            <a:normAutofit/>
          </a:bodyPr>
          <a:lstStyle/>
          <a:p>
            <a:pPr marL="0" indent="0" algn="just">
              <a:buNone/>
            </a:pPr>
            <a:r>
              <a:rPr lang="es-ES" sz="2400" kern="0" dirty="0">
                <a:cs typeface="Times New Roman" panose="02020603050405020304" pitchFamily="18" charset="0"/>
              </a:rPr>
              <a:t>6. Fo</a:t>
            </a:r>
            <a:r>
              <a:rPr lang="es-ES" sz="2400" dirty="0">
                <a:ea typeface="Calibri" panose="020F0502020204030204" pitchFamily="34" charset="0"/>
                <a:cs typeface="Times New Roman" panose="02020603050405020304" pitchFamily="18" charset="0"/>
              </a:rPr>
              <a:t>rmación sobre la gestión del riesgo por estrés térmico en la empresa. El plan debe ser conocido por los propios trabajadores y formar en primeros auxilios y en reconocimiento temprano de síntomas por exceso de calor. </a:t>
            </a:r>
          </a:p>
          <a:p>
            <a:pPr marL="0" indent="0" algn="just">
              <a:buNone/>
            </a:pPr>
            <a:endParaRPr lang="es-ES" sz="2400" dirty="0">
              <a:cs typeface="Times New Roman" panose="02020603050405020304" pitchFamily="18" charset="0"/>
            </a:endParaRPr>
          </a:p>
          <a:p>
            <a:pPr marL="0" indent="0" algn="just">
              <a:buNone/>
            </a:pPr>
            <a:r>
              <a:rPr lang="es-ES" sz="2400" dirty="0">
                <a:cs typeface="Times New Roman" panose="02020603050405020304" pitchFamily="18" charset="0"/>
              </a:rPr>
              <a:t>7. Realizar un seguimiento de la eficacia del plan y mejorarlo, si es necesario.</a:t>
            </a:r>
            <a:endParaRPr lang="es-ES" sz="2400" kern="0" dirty="0">
              <a:ea typeface="Calibri" panose="020F0502020204030204" pitchFamily="34" charset="0"/>
              <a:cs typeface="Times New Roman" panose="02020603050405020304" pitchFamily="18" charset="0"/>
            </a:endParaRPr>
          </a:p>
          <a:p>
            <a:pPr marL="0" indent="0" algn="just">
              <a:buNone/>
            </a:pPr>
            <a:endParaRPr lang="es-ES" sz="24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414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Limitaciones del Plan de Acción Calor</a:t>
            </a:r>
          </a:p>
        </p:txBody>
      </p:sp>
      <p:sp>
        <p:nvSpPr>
          <p:cNvPr id="3" name="Content Placeholder 2"/>
          <p:cNvSpPr>
            <a:spLocks noGrp="1"/>
          </p:cNvSpPr>
          <p:nvPr>
            <p:ph idx="1"/>
          </p:nvPr>
        </p:nvSpPr>
        <p:spPr>
          <a:xfrm>
            <a:off x="677334" y="2160589"/>
            <a:ext cx="4332816" cy="3880773"/>
          </a:xfrm>
        </p:spPr>
        <p:txBody>
          <a:bodyPr/>
          <a:lstStyle/>
          <a:p>
            <a:r>
              <a:rPr lang="es-ES" dirty="0"/>
              <a:t>No obligatorio (todavía) y poca implantación.</a:t>
            </a:r>
          </a:p>
          <a:p>
            <a:r>
              <a:rPr lang="es-ES" dirty="0"/>
              <a:t>Llevarse a convenios para que sea vinculante.</a:t>
            </a:r>
          </a:p>
          <a:p>
            <a:r>
              <a:rPr lang="es-ES" dirty="0"/>
              <a:t>Pequeñas empresas y/o sin RLT.</a:t>
            </a:r>
          </a:p>
          <a:p>
            <a:r>
              <a:rPr lang="es-ES" dirty="0"/>
              <a:t>Calidad variable </a:t>
            </a:r>
          </a:p>
          <a:p>
            <a:r>
              <a:rPr lang="es-ES" dirty="0"/>
              <a:t>¿Cuál es el nivel óptimo de negociación: centro, provincia, estatal?</a:t>
            </a:r>
          </a:p>
          <a:p>
            <a:endParaRPr lang="es-ES" dirty="0"/>
          </a:p>
          <a:p>
            <a:endParaRPr lang="es-ES" dirty="0"/>
          </a:p>
          <a:p>
            <a:endParaRPr lang="es-ES" dirty="0"/>
          </a:p>
          <a:p>
            <a:endParaRPr lang="es-ES" dirty="0"/>
          </a:p>
          <a:p>
            <a:endParaRPr lang="es-ES" dirty="0"/>
          </a:p>
        </p:txBody>
      </p:sp>
      <p:pic>
        <p:nvPicPr>
          <p:cNvPr id="4" name="Marcador de contenido 6">
            <a:extLst>
              <a:ext uri="{FF2B5EF4-FFF2-40B4-BE49-F238E27FC236}">
                <a16:creationId xmlns:a16="http://schemas.microsoft.com/office/drawing/2014/main" id="{FDBEADE5-AE05-0F72-644D-A7FA928C9C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5406" y="1933575"/>
            <a:ext cx="4624388" cy="4624388"/>
          </a:xfrm>
          <a:prstGeom prst="rect">
            <a:avLst/>
          </a:prstGeom>
        </p:spPr>
      </p:pic>
    </p:spTree>
    <p:extLst>
      <p:ext uri="{BB962C8B-B14F-4D97-AF65-F5344CB8AC3E}">
        <p14:creationId xmlns:p14="http://schemas.microsoft.com/office/powerpoint/2010/main" val="1786318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Otras acciones sindicales</a:t>
            </a:r>
          </a:p>
        </p:txBody>
      </p:sp>
      <p:sp>
        <p:nvSpPr>
          <p:cNvPr id="3" name="Content Placeholder 2"/>
          <p:cNvSpPr>
            <a:spLocks noGrp="1"/>
          </p:cNvSpPr>
          <p:nvPr>
            <p:ph idx="1"/>
          </p:nvPr>
        </p:nvSpPr>
        <p:spPr/>
        <p:txBody>
          <a:bodyPr/>
          <a:lstStyle/>
          <a:p>
            <a:r>
              <a:rPr lang="es-ES" dirty="0"/>
              <a:t>Campañas de comunicación (cartas a las empresas).</a:t>
            </a:r>
          </a:p>
          <a:p>
            <a:r>
              <a:rPr lang="es-ES" dirty="0"/>
              <a:t>Campañas de denuncia en medios y a Inspección de Trabajo.</a:t>
            </a:r>
          </a:p>
          <a:p>
            <a:r>
              <a:rPr lang="es-ES" dirty="0"/>
              <a:t>Abrir sedes del sindicato como refugios climáticos.</a:t>
            </a:r>
          </a:p>
          <a:p>
            <a:r>
              <a:rPr lang="es-ES" dirty="0"/>
              <a:t>Visitas de obra bipartitas.</a:t>
            </a:r>
          </a:p>
          <a:p>
            <a:r>
              <a:rPr lang="es-ES" dirty="0"/>
              <a:t>Formación y concienciación a los trabajadores/as.</a:t>
            </a:r>
          </a:p>
          <a:p>
            <a:endParaRPr lang="es-E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02"/>
          <a:stretch/>
        </p:blipFill>
        <p:spPr bwMode="auto">
          <a:xfrm>
            <a:off x="7805738" y="1343024"/>
            <a:ext cx="3705225" cy="505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143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FBC52-DB04-3C8D-4D75-1BEFCBD5A98E}"/>
              </a:ext>
            </a:extLst>
          </p:cNvPr>
          <p:cNvSpPr>
            <a:spLocks noGrp="1"/>
          </p:cNvSpPr>
          <p:nvPr>
            <p:ph type="title"/>
          </p:nvPr>
        </p:nvSpPr>
        <p:spPr/>
        <p:txBody>
          <a:bodyPr/>
          <a:lstStyle/>
          <a:p>
            <a:r>
              <a:rPr lang="en-US" dirty="0"/>
              <a:t>Gracias </a:t>
            </a:r>
            <a:r>
              <a:rPr lang="en-US" dirty="0" err="1"/>
              <a:t>por</a:t>
            </a:r>
            <a:r>
              <a:rPr lang="en-US" dirty="0"/>
              <a:t> </a:t>
            </a:r>
            <a:r>
              <a:rPr lang="en-US" dirty="0" err="1"/>
              <a:t>su</a:t>
            </a:r>
            <a:r>
              <a:rPr lang="en-US" dirty="0"/>
              <a:t> </a:t>
            </a:r>
            <a:r>
              <a:rPr lang="en-US" dirty="0" err="1"/>
              <a:t>atención</a:t>
            </a:r>
            <a:r>
              <a:rPr lang="en-US" dirty="0"/>
              <a:t>!</a:t>
            </a:r>
          </a:p>
        </p:txBody>
      </p:sp>
      <p:sp>
        <p:nvSpPr>
          <p:cNvPr id="3" name="Marcador de contenido 2">
            <a:extLst>
              <a:ext uri="{FF2B5EF4-FFF2-40B4-BE49-F238E27FC236}">
                <a16:creationId xmlns:a16="http://schemas.microsoft.com/office/drawing/2014/main" id="{0F795FF4-74F6-F9AF-0C3D-49A4E8D9B01A}"/>
              </a:ext>
            </a:extLst>
          </p:cNvPr>
          <p:cNvSpPr>
            <a:spLocks noGrp="1"/>
          </p:cNvSpPr>
          <p:nvPr>
            <p:ph idx="1"/>
          </p:nvPr>
        </p:nvSpPr>
        <p:spPr>
          <a:xfrm>
            <a:off x="954171" y="2370314"/>
            <a:ext cx="3770776" cy="3418090"/>
          </a:xfrm>
        </p:spPr>
        <p:txBody>
          <a:bodyPr/>
          <a:lstStyle/>
          <a:p>
            <a:pPr marL="0" indent="0">
              <a:buNone/>
            </a:pPr>
            <a:r>
              <a:rPr lang="en-US" dirty="0"/>
              <a:t>CONTACTO:</a:t>
            </a:r>
          </a:p>
          <a:p>
            <a:endParaRPr lang="en-US" dirty="0"/>
          </a:p>
          <a:p>
            <a:r>
              <a:rPr lang="en-US" dirty="0"/>
              <a:t>Sergio Salas Nicás</a:t>
            </a:r>
          </a:p>
          <a:p>
            <a:r>
              <a:rPr lang="en-US" dirty="0">
                <a:hlinkClick r:id="rId2"/>
              </a:rPr>
              <a:t>ssalas@1mayo.ccoo.es</a:t>
            </a:r>
            <a:endParaRPr lang="en-US" dirty="0"/>
          </a:p>
          <a:p>
            <a:r>
              <a:rPr lang="en-US" dirty="0"/>
              <a:t>@powah_sn</a:t>
            </a:r>
          </a:p>
        </p:txBody>
      </p:sp>
      <p:pic>
        <p:nvPicPr>
          <p:cNvPr id="1026" name="Picture 2" descr="scene from the film HOW TO BLOW UP A PIPELINE">
            <a:extLst>
              <a:ext uri="{FF2B5EF4-FFF2-40B4-BE49-F238E27FC236}">
                <a16:creationId xmlns:a16="http://schemas.microsoft.com/office/drawing/2014/main" id="{1E59C101-8A7A-72A6-F2CF-4B811F48C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735" y="2359828"/>
            <a:ext cx="5254632" cy="335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63F45-B0D8-B0F7-40C7-C20489671DDD}"/>
              </a:ext>
            </a:extLst>
          </p:cNvPr>
          <p:cNvSpPr>
            <a:spLocks noGrp="1"/>
          </p:cNvSpPr>
          <p:nvPr>
            <p:ph type="title"/>
          </p:nvPr>
        </p:nvSpPr>
        <p:spPr/>
        <p:txBody>
          <a:bodyPr/>
          <a:lstStyle/>
          <a:p>
            <a:r>
              <a:rPr lang="es-ES" dirty="0"/>
              <a:t>Factores de riesgo en población general</a:t>
            </a:r>
          </a:p>
        </p:txBody>
      </p:sp>
      <p:sp>
        <p:nvSpPr>
          <p:cNvPr id="3" name="Marcador de contenido 2">
            <a:extLst>
              <a:ext uri="{FF2B5EF4-FFF2-40B4-BE49-F238E27FC236}">
                <a16:creationId xmlns:a16="http://schemas.microsoft.com/office/drawing/2014/main" id="{7A4078FF-E816-3DA5-9F0A-0B39DA27ADD9}"/>
              </a:ext>
            </a:extLst>
          </p:cNvPr>
          <p:cNvSpPr>
            <a:spLocks noGrp="1"/>
          </p:cNvSpPr>
          <p:nvPr>
            <p:ph idx="1"/>
          </p:nvPr>
        </p:nvSpPr>
        <p:spPr/>
        <p:txBody>
          <a:bodyPr/>
          <a:lstStyle/>
          <a:p>
            <a:endParaRPr lang="es-ES"/>
          </a:p>
        </p:txBody>
      </p:sp>
      <p:pic>
        <p:nvPicPr>
          <p:cNvPr id="2050" name="Picture 2" descr="undefined">
            <a:extLst>
              <a:ext uri="{FF2B5EF4-FFF2-40B4-BE49-F238E27FC236}">
                <a16:creationId xmlns:a16="http://schemas.microsoft.com/office/drawing/2014/main" id="{770C9828-0C72-95D8-0AAC-EFDF2D81D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73" y="1750123"/>
            <a:ext cx="5122173" cy="41337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7CCBD13-FF44-B495-2753-BF6CD29A056C}"/>
              </a:ext>
            </a:extLst>
          </p:cNvPr>
          <p:cNvPicPr>
            <a:picLocks noChangeAspect="1"/>
          </p:cNvPicPr>
          <p:nvPr/>
        </p:nvPicPr>
        <p:blipFill>
          <a:blip r:embed="rId3"/>
          <a:stretch>
            <a:fillRect/>
          </a:stretch>
        </p:blipFill>
        <p:spPr>
          <a:xfrm>
            <a:off x="5746459" y="1750123"/>
            <a:ext cx="6269372" cy="4133716"/>
          </a:xfrm>
          <a:prstGeom prst="rect">
            <a:avLst/>
          </a:prstGeom>
          <a:ln>
            <a:solidFill>
              <a:schemeClr val="tx1"/>
            </a:solidFill>
          </a:ln>
        </p:spPr>
      </p:pic>
    </p:spTree>
    <p:extLst>
      <p:ext uri="{BB962C8B-B14F-4D97-AF65-F5344CB8AC3E}">
        <p14:creationId xmlns:p14="http://schemas.microsoft.com/office/powerpoint/2010/main" val="3504828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050"/>
            <a:ext cx="8596668" cy="1320800"/>
          </a:xfrm>
        </p:spPr>
        <p:txBody>
          <a:bodyPr/>
          <a:lstStyle/>
          <a:p>
            <a:r>
              <a:rPr lang="es-ES" dirty="0" err="1"/>
              <a:t>Annex</a:t>
            </a:r>
            <a:r>
              <a:rPr lang="es-ES" dirty="0"/>
              <a:t>: Recomendaciones </a:t>
            </a:r>
            <a:r>
              <a:rPr lang="es-ES" dirty="0" err="1"/>
              <a:t>AdaptHeat</a:t>
            </a:r>
            <a:endParaRPr lang="es-ES" dirty="0"/>
          </a:p>
        </p:txBody>
      </p:sp>
      <p:sp>
        <p:nvSpPr>
          <p:cNvPr id="3" name="Content Placeholder 2"/>
          <p:cNvSpPr>
            <a:spLocks noGrp="1"/>
          </p:cNvSpPr>
          <p:nvPr>
            <p:ph idx="1"/>
          </p:nvPr>
        </p:nvSpPr>
        <p:spPr>
          <a:xfrm>
            <a:off x="782109" y="1303339"/>
            <a:ext cx="9247716" cy="4878386"/>
          </a:xfrm>
        </p:spPr>
        <p:txBody>
          <a:bodyPr>
            <a:noAutofit/>
          </a:bodyPr>
          <a:lstStyle/>
          <a:p>
            <a:pPr lvl="0">
              <a:buFont typeface="+mj-lt"/>
              <a:buAutoNum type="arabicPeriod"/>
            </a:pPr>
            <a:r>
              <a:rPr lang="en-GB" sz="1200" dirty="0"/>
              <a:t>Recognise workers as a specific risk group within national strategies and action plans against the health effects of climate change, designing measures specifically adapted to their particular needs and circumstances (e.g., that prevention at source usually involves changes in work organization and that this does not depend on them).</a:t>
            </a:r>
            <a:endParaRPr lang="es-ES" sz="1200" dirty="0"/>
          </a:p>
          <a:p>
            <a:pPr>
              <a:buFont typeface="+mj-lt"/>
              <a:buAutoNum type="arabicPeriod"/>
            </a:pPr>
            <a:r>
              <a:rPr lang="en-GB" sz="1200" dirty="0"/>
              <a:t>  Strengthen the production of evidence-based scientific knowledge on the impact of high temperatures on workers' health and safety. Establish robust monitoring systems that provide reliable and up-to-date statistics to assess the effectiveness of the measures adopted, as well as to adequately monitor the groups and situations at greatest risk.</a:t>
            </a:r>
            <a:endParaRPr lang="es-ES" sz="1200" dirty="0"/>
          </a:p>
          <a:p>
            <a:pPr>
              <a:buFont typeface="+mj-lt"/>
              <a:buAutoNum type="arabicPeriod"/>
            </a:pPr>
            <a:r>
              <a:rPr lang="en-GB" sz="1200" dirty="0"/>
              <a:t> Establish unified national or regional heat risk warning systems that are specific (as localised as possible), reliable and developed in accordance with existing scientific evidence on heat physiology and thus not limited, for example, to measuring air temperature and, on the contrary, including humidity and activity (as a proxy for level of physical effort).</a:t>
            </a:r>
            <a:endParaRPr lang="es-ES" sz="1200" dirty="0"/>
          </a:p>
          <a:p>
            <a:pPr>
              <a:buFont typeface="+mj-lt"/>
              <a:buAutoNum type="arabicPeriod"/>
            </a:pPr>
            <a:r>
              <a:rPr lang="en-GB" sz="1200" dirty="0"/>
              <a:t> Develop a specific European Directive on work and heat, that complements the 89/391/EEC and the 89/654/EEC Directives, in which rules and standards are precisely established and enforceable for all Member States, starting with the definition of an Occupational Exposure Limit that is clear and consistent with the available scientific evidence and methodologies for measuring the risk of occupational heat exposure as the WBGT (ISO 7243) (</a:t>
            </a:r>
            <a:r>
              <a:rPr lang="en-GB" sz="1200" dirty="0" err="1"/>
              <a:t>Ioannou</a:t>
            </a:r>
            <a:r>
              <a:rPr lang="en-GB" sz="1200" dirty="0"/>
              <a:t> et al., 2022). </a:t>
            </a:r>
            <a:endParaRPr lang="es-ES" sz="1200" dirty="0"/>
          </a:p>
          <a:p>
            <a:pPr>
              <a:buFont typeface="+mj-lt"/>
              <a:buAutoNum type="arabicPeriod"/>
            </a:pPr>
            <a:r>
              <a:rPr lang="en-GB" sz="1200" dirty="0"/>
              <a:t> To include the mandatory establishment of heat action plans and protocols negotiated with workers’ representatives in the new “Occupational Heat Directive”. These plans should provide for the automatic application of various protective and preventive measures (of an individual, technical and organisational nature, including the possibility of work stoppage) (see Annex I of the report) depending on the severity of the situation and the alert level reached. These measures should be defined at least at </a:t>
            </a:r>
            <a:r>
              <a:rPr lang="en-GB" sz="1200" dirty="0" err="1"/>
              <a:t>sectoral</a:t>
            </a:r>
            <a:r>
              <a:rPr lang="en-GB" sz="1200" dirty="0"/>
              <a:t> level and then adapted to the specific nature of the workstations, the nature of the activity to be carried out and the personal and health characteristics of the worker.</a:t>
            </a:r>
            <a:endParaRPr lang="es-ES" sz="1200" dirty="0"/>
          </a:p>
          <a:p>
            <a:pPr>
              <a:buFont typeface="+mj-lt"/>
              <a:buAutoNum type="arabicPeriod"/>
            </a:pPr>
            <a:r>
              <a:rPr lang="en-GB" sz="1200" dirty="0"/>
              <a:t> Work stoppage due to the risk of exposure to heat should not, under any circumstances, entail any financial loss for the worker (regardless of their employment status: temporary, permanent, self-employed, etc.), nor any other type of penalty (such as the obligation to make up the hours not worked for this reason). In order to facilitate the application of this type of measure, it would be advisable to establish mutualised systems that prevent the individual employer from bearing the full economic cost of the suspension of work, especially in small companies.</a:t>
            </a:r>
            <a:endParaRPr lang="es-ES" sz="1200" dirty="0"/>
          </a:p>
        </p:txBody>
      </p:sp>
      <p:pic>
        <p:nvPicPr>
          <p:cNvPr id="4" name="Afbeelding 1455152533">
            <a:extLst>
              <a:ext uri="{FF2B5EF4-FFF2-40B4-BE49-F238E27FC236}">
                <a16:creationId xmlns:a16="http://schemas.microsoft.com/office/drawing/2014/main" id="{8111B02C-86CC-9D71-9163-8160E4938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1779" y="425679"/>
            <a:ext cx="1668921" cy="752518"/>
          </a:xfrm>
          <a:prstGeom prst="rect">
            <a:avLst/>
          </a:prstGeom>
        </p:spPr>
      </p:pic>
    </p:spTree>
    <p:extLst>
      <p:ext uri="{BB962C8B-B14F-4D97-AF65-F5344CB8AC3E}">
        <p14:creationId xmlns:p14="http://schemas.microsoft.com/office/powerpoint/2010/main" val="2821454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59" y="1522414"/>
            <a:ext cx="8596668" cy="4735511"/>
          </a:xfrm>
        </p:spPr>
        <p:txBody>
          <a:bodyPr>
            <a:normAutofit lnSpcReduction="10000"/>
          </a:bodyPr>
          <a:lstStyle/>
          <a:p>
            <a:pPr marL="228600" indent="-228600">
              <a:buFont typeface="+mj-lt"/>
              <a:buAutoNum type="arabicPeriod" startAt="7"/>
            </a:pPr>
            <a:r>
              <a:rPr lang="en-GB" sz="1200" dirty="0"/>
              <a:t>   To enforce the measures taken against the risk of exposure to heat throughout the year and not only in the summer       	months.</a:t>
            </a:r>
            <a:endParaRPr lang="es-ES" sz="1200" dirty="0"/>
          </a:p>
          <a:p>
            <a:pPr lvl="0">
              <a:buFont typeface="+mj-lt"/>
              <a:buAutoNum type="arabicPeriod" startAt="7"/>
            </a:pPr>
            <a:r>
              <a:rPr lang="en-GB" sz="1200" dirty="0"/>
              <a:t>Strengthen the resources (human, financial, sanctioning, etc.) available to the labour inspectorate as well as incorporating protection against the risk of exposure to high temperatures and heat among their priorities.</a:t>
            </a:r>
            <a:endParaRPr lang="es-ES" sz="1200" dirty="0"/>
          </a:p>
          <a:p>
            <a:pPr lvl="0">
              <a:buFont typeface="+mj-lt"/>
              <a:buAutoNum type="arabicPeriod" startAt="7"/>
            </a:pPr>
            <a:r>
              <a:rPr lang="en-GB" sz="1200" dirty="0"/>
              <a:t>Strengthening the participation of workers (at European, national, </a:t>
            </a:r>
            <a:r>
              <a:rPr lang="en-GB" sz="1200" dirty="0" err="1"/>
              <a:t>sectoral</a:t>
            </a:r>
            <a:r>
              <a:rPr lang="en-GB" sz="1200" dirty="0"/>
              <a:t> and company level) in the definition and implementation of policies on prevention and protection against heat and high temperatures. It is imperative to strengthen spaces and mechanisms for social dialogue in the field of OHS. The participation of workers and their representatives in the definition of prevention plans and measures, including those against heat, is not only a legal imperative (Framework Directive 89/391) but it has proven to be the most effective way of guaranteeing the health and well-being of workers (</a:t>
            </a:r>
            <a:r>
              <a:rPr lang="en-GB" sz="1200" dirty="0" err="1"/>
              <a:t>Popma</a:t>
            </a:r>
            <a:r>
              <a:rPr lang="en-GB" sz="1200" dirty="0"/>
              <a:t>, 2009) (Walters &amp; Wadsworth, 2020), and thus advocated by ILO (2022) and EU-OSHA (2018).</a:t>
            </a:r>
            <a:endParaRPr lang="es-ES" sz="1200" dirty="0"/>
          </a:p>
          <a:p>
            <a:pPr lvl="0">
              <a:buFont typeface="+mj-lt"/>
              <a:buAutoNum type="arabicPeriod" startAt="7"/>
            </a:pPr>
            <a:r>
              <a:rPr lang="en-GB" sz="1200" dirty="0"/>
              <a:t>Establishment of institutional mechanisms to ensure that smaller companies/workplaces and those with more difficulties to negotiate and implement effective heat preventive measures comply with the regulations: detailed collective agreements, letters, inspections, collaborative innovative actions such as workplace bipartite visits, etc. Continuous collaboration between social agents remains useful to enforce the application of the agreed negotiated measures.</a:t>
            </a:r>
            <a:endParaRPr lang="es-ES" sz="1200" dirty="0"/>
          </a:p>
          <a:p>
            <a:pPr lvl="0">
              <a:buFont typeface="+mj-lt"/>
              <a:buAutoNum type="arabicPeriod" startAt="7"/>
            </a:pPr>
            <a:r>
              <a:rPr lang="en-GB" sz="1200" dirty="0"/>
              <a:t>Development of campaigns to raise awareness on the risks of excessive heat among workers, companies and other relevant actors in the world of work (trade unions, employers' associations, labour inspectorates, occupational medicine, experts in occupational risk prevention...). These campaigns must be designed (and evaluated afterwards) according to scientific evidence to make them as effective as possible. Similarly, providing up-to-date training on heat-related risks prevention among workers and employers, including identification of heat-related symptoms and emergencies results imperative.</a:t>
            </a:r>
            <a:endParaRPr lang="es-ES" sz="1200" dirty="0"/>
          </a:p>
          <a:p>
            <a:pPr lvl="0">
              <a:buFont typeface="+mj-lt"/>
              <a:buAutoNum type="arabicPeriod" startAt="7"/>
            </a:pPr>
            <a:r>
              <a:rPr lang="en-GB" sz="1200" dirty="0"/>
              <a:t>Strengthening collaboration with the scientific community involved in the Heat and OHS research field in all its domains (social, organizational, industrial, engineering, physiological, biomedical, etc.) and prevention stages.</a:t>
            </a:r>
            <a:endParaRPr lang="es-ES" sz="1200" dirty="0"/>
          </a:p>
        </p:txBody>
      </p:sp>
      <p:sp>
        <p:nvSpPr>
          <p:cNvPr id="4" name="Title 1"/>
          <p:cNvSpPr txBox="1">
            <a:spLocks/>
          </p:cNvSpPr>
          <p:nvPr/>
        </p:nvSpPr>
        <p:spPr>
          <a:xfrm>
            <a:off x="629709" y="457200"/>
            <a:ext cx="8596668" cy="7429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err="1"/>
              <a:t>Annex</a:t>
            </a:r>
            <a:r>
              <a:rPr lang="es-ES" dirty="0"/>
              <a:t>: Recomendaciones </a:t>
            </a:r>
            <a:r>
              <a:rPr lang="es-ES" dirty="0" err="1"/>
              <a:t>AdaptHeat</a:t>
            </a:r>
            <a:endParaRPr lang="es-ES" dirty="0"/>
          </a:p>
        </p:txBody>
      </p:sp>
      <p:pic>
        <p:nvPicPr>
          <p:cNvPr id="5" name="Afbeelding 1455152533">
            <a:extLst>
              <a:ext uri="{FF2B5EF4-FFF2-40B4-BE49-F238E27FC236}">
                <a16:creationId xmlns:a16="http://schemas.microsoft.com/office/drawing/2014/main" id="{8111B02C-86CC-9D71-9163-8160E4938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1754" y="616179"/>
            <a:ext cx="1668921" cy="752518"/>
          </a:xfrm>
          <a:prstGeom prst="rect">
            <a:avLst/>
          </a:prstGeom>
        </p:spPr>
      </p:pic>
    </p:spTree>
    <p:extLst>
      <p:ext uri="{BB962C8B-B14F-4D97-AF65-F5344CB8AC3E}">
        <p14:creationId xmlns:p14="http://schemas.microsoft.com/office/powerpoint/2010/main" val="285381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1" y="468765"/>
            <a:ext cx="6757989" cy="595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25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lstStyle/>
          <a:p>
            <a:r>
              <a:rPr lang="es-ES" dirty="0"/>
              <a:t>Mortalidad y calor</a:t>
            </a:r>
          </a:p>
        </p:txBody>
      </p:sp>
      <p:sp>
        <p:nvSpPr>
          <p:cNvPr id="3" name="Marcador de contenido 2">
            <a:extLst>
              <a:ext uri="{FF2B5EF4-FFF2-40B4-BE49-F238E27FC236}">
                <a16:creationId xmlns:a16="http://schemas.microsoft.com/office/drawing/2014/main" id="{EAABA198-6928-3BD7-FB48-51C1B8B8782D}"/>
              </a:ext>
            </a:extLst>
          </p:cNvPr>
          <p:cNvSpPr>
            <a:spLocks noGrp="1"/>
          </p:cNvSpPr>
          <p:nvPr>
            <p:ph idx="1"/>
          </p:nvPr>
        </p:nvSpPr>
        <p:spPr>
          <a:xfrm>
            <a:off x="5998129" y="1569967"/>
            <a:ext cx="5629012" cy="4624388"/>
          </a:xfrm>
        </p:spPr>
        <p:txBody>
          <a:bodyPr/>
          <a:lstStyle/>
          <a:p>
            <a:r>
              <a:rPr lang="es-ES" sz="2400" b="0" i="0" dirty="0">
                <a:solidFill>
                  <a:srgbClr val="212121"/>
                </a:solidFill>
                <a:effectLst/>
                <a:highlight>
                  <a:srgbClr val="FFFFFF"/>
                </a:highlight>
                <a:latin typeface="Cambria" panose="02040503050406030204" pitchFamily="18" charset="0"/>
              </a:rPr>
              <a:t>61.672 muertes relacionadas con el calor en Europa entre el 30 de mayo y el 4 de septiembre de 2022. </a:t>
            </a:r>
          </a:p>
          <a:p>
            <a:endParaRPr lang="es-ES" sz="2400" dirty="0">
              <a:solidFill>
                <a:srgbClr val="212121"/>
              </a:solidFill>
              <a:highlight>
                <a:srgbClr val="FFFFFF"/>
              </a:highlight>
              <a:latin typeface="Cambria" panose="02040503050406030204" pitchFamily="18" charset="0"/>
            </a:endParaRPr>
          </a:p>
          <a:p>
            <a:r>
              <a:rPr lang="es-ES" sz="2400" b="0" i="0" dirty="0">
                <a:solidFill>
                  <a:srgbClr val="212121"/>
                </a:solidFill>
                <a:effectLst/>
                <a:highlight>
                  <a:srgbClr val="FFFFFF"/>
                </a:highlight>
                <a:latin typeface="Cambria" panose="02040503050406030204" pitchFamily="18" charset="0"/>
              </a:rPr>
              <a:t>España = 11.324 (IC 95% = 7.908-14.880). </a:t>
            </a:r>
          </a:p>
          <a:p>
            <a:endParaRPr lang="es-ES" sz="2400" dirty="0">
              <a:solidFill>
                <a:srgbClr val="212121"/>
              </a:solidFill>
              <a:highlight>
                <a:srgbClr val="FFFFFF"/>
              </a:highlight>
              <a:latin typeface="Cambria" panose="02040503050406030204" pitchFamily="18" charset="0"/>
            </a:endParaRPr>
          </a:p>
          <a:p>
            <a:r>
              <a:rPr lang="es-ES" sz="2400" dirty="0">
                <a:solidFill>
                  <a:srgbClr val="212121"/>
                </a:solidFill>
                <a:highlight>
                  <a:srgbClr val="FFFFFF"/>
                </a:highlight>
                <a:latin typeface="Cambria" panose="02040503050406030204" pitchFamily="18" charset="0"/>
              </a:rPr>
              <a:t>Mayoría personas de avanzada edad y con enfermedades cardiovasculares.</a:t>
            </a:r>
            <a:endParaRPr lang="es-ES" sz="2400" dirty="0"/>
          </a:p>
          <a:p>
            <a:endParaRPr lang="es-ES" dirty="0"/>
          </a:p>
        </p:txBody>
      </p:sp>
      <p:pic>
        <p:nvPicPr>
          <p:cNvPr id="5" name="Imagen 4">
            <a:extLst>
              <a:ext uri="{FF2B5EF4-FFF2-40B4-BE49-F238E27FC236}">
                <a16:creationId xmlns:a16="http://schemas.microsoft.com/office/drawing/2014/main" id="{73E0A45D-DBDB-A9B6-630B-2ABA846CAB4F}"/>
              </a:ext>
            </a:extLst>
          </p:cNvPr>
          <p:cNvPicPr>
            <a:picLocks noChangeAspect="1"/>
          </p:cNvPicPr>
          <p:nvPr/>
        </p:nvPicPr>
        <p:blipFill>
          <a:blip r:embed="rId2"/>
          <a:stretch>
            <a:fillRect/>
          </a:stretch>
        </p:blipFill>
        <p:spPr>
          <a:xfrm>
            <a:off x="980925" y="1569967"/>
            <a:ext cx="4261757" cy="3020100"/>
          </a:xfrm>
          <a:prstGeom prst="rect">
            <a:avLst/>
          </a:prstGeom>
        </p:spPr>
      </p:pic>
    </p:spTree>
    <p:extLst>
      <p:ext uri="{BB962C8B-B14F-4D97-AF65-F5344CB8AC3E}">
        <p14:creationId xmlns:p14="http://schemas.microsoft.com/office/powerpoint/2010/main" val="16999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5B05-F6BA-8BAD-1CAB-5C4A05C40841}"/>
              </a:ext>
            </a:extLst>
          </p:cNvPr>
          <p:cNvSpPr>
            <a:spLocks noGrp="1"/>
          </p:cNvSpPr>
          <p:nvPr>
            <p:ph type="title"/>
          </p:nvPr>
        </p:nvSpPr>
        <p:spPr/>
        <p:txBody>
          <a:bodyPr/>
          <a:lstStyle/>
          <a:p>
            <a:r>
              <a:rPr lang="en-US" dirty="0" err="1"/>
              <a:t>Exposición</a:t>
            </a:r>
            <a:r>
              <a:rPr lang="en-US" dirty="0"/>
              <a:t> al </a:t>
            </a:r>
            <a:r>
              <a:rPr lang="en-US" dirty="0" err="1"/>
              <a:t>estrés</a:t>
            </a:r>
            <a:r>
              <a:rPr lang="en-US" dirty="0"/>
              <a:t> </a:t>
            </a:r>
            <a:r>
              <a:rPr lang="en-US" dirty="0" err="1"/>
              <a:t>térmico</a:t>
            </a:r>
            <a:endParaRPr lang="en-US" dirty="0"/>
          </a:p>
        </p:txBody>
      </p:sp>
      <p:sp>
        <p:nvSpPr>
          <p:cNvPr id="3" name="Marcador de texto 2">
            <a:extLst>
              <a:ext uri="{FF2B5EF4-FFF2-40B4-BE49-F238E27FC236}">
                <a16:creationId xmlns:a16="http://schemas.microsoft.com/office/drawing/2014/main" id="{2676A4E2-DA2B-814F-48E2-DB9792EDC607}"/>
              </a:ext>
            </a:extLst>
          </p:cNvPr>
          <p:cNvSpPr>
            <a:spLocks noGrp="1"/>
          </p:cNvSpPr>
          <p:nvPr>
            <p:ph type="body" idx="1"/>
          </p:nvPr>
        </p:nvSpPr>
        <p:spPr/>
        <p:txBody>
          <a:bodyPr/>
          <a:lstStyle/>
          <a:p>
            <a:r>
              <a:rPr lang="en-US" dirty="0"/>
              <a:t>En </a:t>
            </a:r>
            <a:r>
              <a:rPr lang="en-US" dirty="0" err="1"/>
              <a:t>el</a:t>
            </a:r>
            <a:r>
              <a:rPr lang="en-US" dirty="0"/>
              <a:t> </a:t>
            </a:r>
            <a:r>
              <a:rPr lang="en-US" dirty="0" err="1"/>
              <a:t>contexto</a:t>
            </a:r>
            <a:r>
              <a:rPr lang="en-US" dirty="0"/>
              <a:t> </a:t>
            </a:r>
            <a:r>
              <a:rPr lang="en-US" dirty="0" err="1"/>
              <a:t>laboral</a:t>
            </a:r>
            <a:endParaRPr lang="en-US" dirty="0"/>
          </a:p>
        </p:txBody>
      </p:sp>
    </p:spTree>
    <p:extLst>
      <p:ext uri="{BB962C8B-B14F-4D97-AF65-F5344CB8AC3E}">
        <p14:creationId xmlns:p14="http://schemas.microsoft.com/office/powerpoint/2010/main" val="116517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85CC2-C5AF-008E-EB73-AA07BFFABA51}"/>
              </a:ext>
            </a:extLst>
          </p:cNvPr>
          <p:cNvSpPr>
            <a:spLocks noGrp="1"/>
          </p:cNvSpPr>
          <p:nvPr>
            <p:ph type="title"/>
          </p:nvPr>
        </p:nvSpPr>
        <p:spPr/>
        <p:txBody>
          <a:bodyPr>
            <a:normAutofit fontScale="90000"/>
          </a:bodyPr>
          <a:lstStyle/>
          <a:p>
            <a:pPr algn="ctr"/>
            <a:r>
              <a:rPr lang="en-US" dirty="0" err="1"/>
              <a:t>Trabajadores</a:t>
            </a:r>
            <a:r>
              <a:rPr lang="en-US" dirty="0"/>
              <a:t> </a:t>
            </a:r>
            <a:r>
              <a:rPr lang="en-US" dirty="0" err="1"/>
              <a:t>expuestos</a:t>
            </a:r>
            <a:r>
              <a:rPr lang="en-US" dirty="0"/>
              <a:t> a </a:t>
            </a:r>
            <a:r>
              <a:rPr lang="en-US" dirty="0" err="1"/>
              <a:t>altas</a:t>
            </a:r>
            <a:r>
              <a:rPr lang="en-US" dirty="0"/>
              <a:t> </a:t>
            </a:r>
            <a:r>
              <a:rPr lang="en-US" dirty="0" err="1"/>
              <a:t>temperaturas</a:t>
            </a:r>
            <a:br>
              <a:rPr lang="en-US" dirty="0"/>
            </a:br>
            <a:r>
              <a:rPr lang="en-US" sz="2400" dirty="0"/>
              <a:t>(al </a:t>
            </a:r>
            <a:r>
              <a:rPr lang="en-US" sz="2400" dirty="0" err="1"/>
              <a:t>menos</a:t>
            </a:r>
            <a:r>
              <a:rPr lang="en-US" sz="2400" dirty="0"/>
              <a:t> ¼ de la jornada </a:t>
            </a:r>
            <a:r>
              <a:rPr lang="en-US" sz="2400" dirty="0" err="1"/>
              <a:t>laboral</a:t>
            </a:r>
            <a:r>
              <a:rPr lang="en-US" sz="2400" dirty="0"/>
              <a:t>)</a:t>
            </a:r>
            <a:endParaRPr lang="es-ES" sz="2400" dirty="0"/>
          </a:p>
        </p:txBody>
      </p:sp>
      <p:pic>
        <p:nvPicPr>
          <p:cNvPr id="9" name="Imagen 8">
            <a:extLst>
              <a:ext uri="{FF2B5EF4-FFF2-40B4-BE49-F238E27FC236}">
                <a16:creationId xmlns:a16="http://schemas.microsoft.com/office/drawing/2014/main" id="{96F75E32-2F03-8BF0-CC16-FD5351FA92C5}"/>
              </a:ext>
            </a:extLst>
          </p:cNvPr>
          <p:cNvPicPr>
            <a:picLocks noChangeAspect="1"/>
          </p:cNvPicPr>
          <p:nvPr/>
        </p:nvPicPr>
        <p:blipFill>
          <a:blip r:embed="rId2" cstate="print"/>
          <a:stretch>
            <a:fillRect/>
          </a:stretch>
        </p:blipFill>
        <p:spPr>
          <a:xfrm>
            <a:off x="2669423" y="1790658"/>
            <a:ext cx="4557000" cy="4222029"/>
          </a:xfrm>
          <a:prstGeom prst="rect">
            <a:avLst/>
          </a:prstGeom>
        </p:spPr>
      </p:pic>
      <p:sp>
        <p:nvSpPr>
          <p:cNvPr id="11" name="CuadroTexto 10">
            <a:extLst>
              <a:ext uri="{FF2B5EF4-FFF2-40B4-BE49-F238E27FC236}">
                <a16:creationId xmlns:a16="http://schemas.microsoft.com/office/drawing/2014/main" id="{D3AE071C-7298-DE94-1B34-C11A816347CF}"/>
              </a:ext>
            </a:extLst>
          </p:cNvPr>
          <p:cNvSpPr txBox="1"/>
          <p:nvPr/>
        </p:nvSpPr>
        <p:spPr>
          <a:xfrm>
            <a:off x="1917217" y="6063734"/>
            <a:ext cx="8596668" cy="369332"/>
          </a:xfrm>
          <a:prstGeom prst="rect">
            <a:avLst/>
          </a:prstGeom>
          <a:noFill/>
        </p:spPr>
        <p:txBody>
          <a:bodyPr wrap="square" rtlCol="0">
            <a:spAutoFit/>
          </a:bodyPr>
          <a:lstStyle/>
          <a:p>
            <a:r>
              <a:rPr lang="es-ES" sz="1400" dirty="0"/>
              <a:t>EU-OSHA. “</a:t>
            </a:r>
            <a:r>
              <a:rPr lang="es-ES" sz="1400" dirty="0" err="1"/>
              <a:t>Working</a:t>
            </a:r>
            <a:r>
              <a:rPr lang="es-ES" sz="1400" dirty="0"/>
              <a:t> </a:t>
            </a:r>
            <a:r>
              <a:rPr lang="es-ES" sz="1400" dirty="0" err="1"/>
              <a:t>Conditions</a:t>
            </a:r>
            <a:r>
              <a:rPr lang="es-ES" sz="1400" dirty="0"/>
              <a:t> -  OSH </a:t>
            </a:r>
            <a:r>
              <a:rPr lang="es-ES" sz="1400" dirty="0" err="1"/>
              <a:t>Barometer</a:t>
            </a:r>
            <a:r>
              <a:rPr lang="es-ES" sz="1400" dirty="0"/>
              <a:t> – Data </a:t>
            </a:r>
            <a:r>
              <a:rPr lang="es-ES" sz="1400" dirty="0" err="1"/>
              <a:t>Visualization</a:t>
            </a:r>
            <a:r>
              <a:rPr lang="es-ES" sz="1400" dirty="0"/>
              <a:t> Tool”</a:t>
            </a:r>
            <a:r>
              <a:rPr lang="es-ES" dirty="0"/>
              <a:t> </a:t>
            </a:r>
          </a:p>
        </p:txBody>
      </p:sp>
    </p:spTree>
    <p:extLst>
      <p:ext uri="{BB962C8B-B14F-4D97-AF65-F5344CB8AC3E}">
        <p14:creationId xmlns:p14="http://schemas.microsoft.com/office/powerpoint/2010/main" val="2521191206"/>
      </p:ext>
    </p:extLst>
  </p:cSld>
  <p:clrMapOvr>
    <a:masterClrMapping/>
  </p:clrMapOvr>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438</TotalTime>
  <Words>5173</Words>
  <Application>Microsoft Office PowerPoint</Application>
  <PresentationFormat>Panorámica</PresentationFormat>
  <Paragraphs>358</Paragraphs>
  <Slides>62</Slides>
  <Notes>1</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62</vt:i4>
      </vt:variant>
    </vt:vector>
  </HeadingPairs>
  <TitlesOfParts>
    <vt:vector size="75" baseType="lpstr">
      <vt:lpstr>Arial</vt:lpstr>
      <vt:lpstr>Calibri</vt:lpstr>
      <vt:lpstr>Calibri Light</vt:lpstr>
      <vt:lpstr>Cambria</vt:lpstr>
      <vt:lpstr>FoundryJournal-Bold</vt:lpstr>
      <vt:lpstr>FoundryJournal-Book</vt:lpstr>
      <vt:lpstr>FoundryJournal-Medium</vt:lpstr>
      <vt:lpstr>Lato</vt:lpstr>
      <vt:lpstr>Söhne</vt:lpstr>
      <vt:lpstr>Times New Roman</vt:lpstr>
      <vt:lpstr>Trebuchet MS</vt:lpstr>
      <vt:lpstr>Wingdings 3</vt:lpstr>
      <vt:lpstr>Faceta</vt:lpstr>
      <vt:lpstr>Introducción al estrés térmico:  relación con la salud de los trabajadores/as y cómo abordarlo</vt:lpstr>
      <vt:lpstr>ÍNDICE</vt:lpstr>
      <vt:lpstr>Parte 1:</vt:lpstr>
      <vt:lpstr>Introducción al problema</vt:lpstr>
      <vt:lpstr>Olas de calor y salud pública en Europa</vt:lpstr>
      <vt:lpstr>Factores de riesgo en población general</vt:lpstr>
      <vt:lpstr>Mortalidad y calor</vt:lpstr>
      <vt:lpstr>Exposición al estrés térmico</vt:lpstr>
      <vt:lpstr>Trabajadores expuestos a altas temperaturas (al menos ¼ de la jornada laboral)</vt:lpstr>
      <vt:lpstr>Presentación de PowerPoint</vt:lpstr>
      <vt:lpstr>Presentación de PowerPoint</vt:lpstr>
      <vt:lpstr>¿Qué es el estrés térmico?</vt:lpstr>
      <vt:lpstr>Factores que intervienen en el estrés térmico</vt:lpstr>
      <vt:lpstr>Presentación de PowerPoint</vt:lpstr>
      <vt:lpstr>La sobrecarga térmica</vt:lpstr>
      <vt:lpstr>Diagrama de flujo Estrés/Sobrecarga Térmica</vt:lpstr>
      <vt:lpstr>Efectos en la salud y en la sociedad</vt:lpstr>
      <vt:lpstr>Efectos en la salud del estrés térmico</vt:lpstr>
      <vt:lpstr>Mecanismos fisiológicos activados por calor</vt:lpstr>
      <vt:lpstr>Presentación de PowerPoint</vt:lpstr>
      <vt:lpstr>Mecanismos indirectos de afectación a la salud</vt:lpstr>
      <vt:lpstr>Enfermedad Renal Crónica (CKD)</vt:lpstr>
      <vt:lpstr>Agravamiento de las desigualdades sociales y de salud</vt:lpstr>
      <vt:lpstr>Presentación de PowerPoint</vt:lpstr>
      <vt:lpstr>Enfermedades y accidentes relacionados directamente con el calor según género</vt:lpstr>
      <vt:lpstr> Otros efectos del CC para la salud y la seguridad en el trabajo</vt:lpstr>
      <vt:lpstr>Radiación ultravioleta</vt:lpstr>
      <vt:lpstr>Fenómenos meteorológicos extremos </vt:lpstr>
      <vt:lpstr>Enfermedades transmitidas por vectores</vt:lpstr>
      <vt:lpstr> Medidas preventivas</vt:lpstr>
      <vt:lpstr>Principios generales de la prevención contra el calor</vt:lpstr>
      <vt:lpstr>Medidas técnicas</vt:lpstr>
      <vt:lpstr>Medidas organizativas</vt:lpstr>
      <vt:lpstr>Presentación de PowerPoint</vt:lpstr>
      <vt:lpstr>Parte 2:</vt:lpstr>
      <vt:lpstr>ÍNDICE</vt:lpstr>
      <vt:lpstr>Marco regulatorio</vt:lpstr>
      <vt:lpstr>Marco regulatorio</vt:lpstr>
      <vt:lpstr>Marco regulatorio</vt:lpstr>
      <vt:lpstr>Marco regulatorio Suiza (Eurogip, 2023)</vt:lpstr>
      <vt:lpstr>Marco regulatorio: conclusiones más allá del TLV</vt:lpstr>
      <vt:lpstr>Presentación de PowerPoint</vt:lpstr>
      <vt:lpstr>Presentación de PowerPoint</vt:lpstr>
      <vt:lpstr>Some conclusions from AdaptHeat</vt:lpstr>
      <vt:lpstr>Some conclusions from AdaptHeat</vt:lpstr>
      <vt:lpstr>Presentación de PowerPoint</vt:lpstr>
      <vt:lpstr>El Plan de Acción contra el Calor</vt:lpstr>
      <vt:lpstr>El Plan de Acción contra el Calor: Pasos</vt:lpstr>
      <vt:lpstr>El Plan de Acción contra el Calor: Pasos</vt:lpstr>
      <vt:lpstr> Paréntesis técnico: Cómo medir el estrés térmico</vt:lpstr>
      <vt:lpstr>Temperatura global del bulbo húmedo (WBGT)</vt:lpstr>
      <vt:lpstr>Errores comunes</vt:lpstr>
      <vt:lpstr>El Plan de Acción contra el Calor: Pasos</vt:lpstr>
      <vt:lpstr>Presentación de PowerPoint</vt:lpstr>
      <vt:lpstr>El Plan de Acción contra el Calor: Pasos</vt:lpstr>
      <vt:lpstr>El Plan de Acción contra el Calor: Pasos</vt:lpstr>
      <vt:lpstr>Limitaciones del Plan de Acción Calor</vt:lpstr>
      <vt:lpstr>Otras acciones sindicales</vt:lpstr>
      <vt:lpstr>Gracias por su atención!</vt:lpstr>
      <vt:lpstr>Annex: Recomendaciones AdaptHeat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estrés térmico:  relación con la salud de los trabajadores/as y cómo abordarlo</dc:title>
  <dc:creator>Sergio Salas Nicás</dc:creator>
  <cp:lastModifiedBy>Sergio Salas Nicás</cp:lastModifiedBy>
  <cp:revision>23</cp:revision>
  <dcterms:created xsi:type="dcterms:W3CDTF">2024-04-23T08:25:34Z</dcterms:created>
  <dcterms:modified xsi:type="dcterms:W3CDTF">2024-04-25T16:29:03Z</dcterms:modified>
</cp:coreProperties>
</file>