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2" r:id="rId4"/>
    <p:sldId id="271" r:id="rId5"/>
    <p:sldId id="270" r:id="rId6"/>
    <p:sldId id="275" r:id="rId7"/>
    <p:sldId id="273" r:id="rId8"/>
    <p:sldId id="264" r:id="rId9"/>
    <p:sldId id="280" r:id="rId10"/>
    <p:sldId id="278" r:id="rId11"/>
    <p:sldId id="277" r:id="rId12"/>
    <p:sldId id="279" r:id="rId13"/>
    <p:sldId id="272" r:id="rId14"/>
    <p:sldId id="265" r:id="rId15"/>
    <p:sldId id="274" r:id="rId16"/>
    <p:sldId id="267" r:id="rId17"/>
    <p:sldId id="268" r:id="rId18"/>
    <p:sldId id="269" r:id="rId19"/>
    <p:sldId id="282" r:id="rId20"/>
    <p:sldId id="276" r:id="rId21"/>
    <p:sldId id="281" r:id="rId22"/>
  </p:sldIdLst>
  <p:sldSz cx="9144000" cy="6858000" type="screen4x3"/>
  <p:notesSz cx="6797675" cy="9926638"/>
  <p:defaultTextStyle>
    <a:defPPr>
      <a:defRPr lang="en-GB"/>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3E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67973" autoAdjust="0"/>
  </p:normalViewPr>
  <p:slideViewPr>
    <p:cSldViewPr>
      <p:cViewPr varScale="1">
        <p:scale>
          <a:sx n="42" d="100"/>
          <a:sy n="42" d="100"/>
        </p:scale>
        <p:origin x="2156"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9C17811-547F-411D-9276-939D8C028BBF}" type="datetimeFigureOut">
              <a:rPr lang="fr-CH" smtClean="0"/>
              <a:t>02.04.2022</a:t>
            </a:fld>
            <a:endParaRPr lang="fr-CH"/>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CH"/>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40E3493-A56F-4DF5-95DF-565EE4AB833F}" type="slidenum">
              <a:rPr lang="fr-CH" smtClean="0"/>
              <a:t>‹N°›</a:t>
            </a:fld>
            <a:endParaRPr lang="fr-CH"/>
          </a:p>
        </p:txBody>
      </p:sp>
    </p:spTree>
    <p:extLst>
      <p:ext uri="{BB962C8B-B14F-4D97-AF65-F5344CB8AC3E}">
        <p14:creationId xmlns:p14="http://schemas.microsoft.com/office/powerpoint/2010/main" val="2591452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C7DDCE8-3C41-4053-BD1A-2A71741492E5}" type="datetimeFigureOut">
              <a:rPr lang="fr-CH" smtClean="0"/>
              <a:t>02.04.2022</a:t>
            </a:fld>
            <a:endParaRPr lang="fr-CH"/>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05776BF-A9E1-4281-BD83-A39D08BEBA32}" type="slidenum">
              <a:rPr lang="fr-CH" smtClean="0"/>
              <a:t>‹N°›</a:t>
            </a:fld>
            <a:endParaRPr lang="fr-CH"/>
          </a:p>
        </p:txBody>
      </p:sp>
    </p:spTree>
    <p:extLst>
      <p:ext uri="{BB962C8B-B14F-4D97-AF65-F5344CB8AC3E}">
        <p14:creationId xmlns:p14="http://schemas.microsoft.com/office/powerpoint/2010/main" val="281060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admin.ch/opc/fr/classified-compilation/19950082/index.html"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m.tdg.ch/articles/5adf69c0ab5c377fc4000001" TargetMode="External"/><Relationship Id="rId5" Type="http://schemas.openxmlformats.org/officeDocument/2006/relationships/hyperlink" Target="https://www.unige.ch/rectorat/egalite/programmes/les-etudes-menees-a-lunige/egalite-professionnelle/" TargetMode="External"/><Relationship Id="rId4" Type="http://schemas.openxmlformats.org/officeDocument/2006/relationships/hyperlink" Target="https://www.admin.ch/opc/fr/classified-compilation/19950082/index.html#a4"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Remerciements</a:t>
            </a:r>
          </a:p>
          <a:p>
            <a:r>
              <a:rPr lang="fr-FR" dirty="0"/>
              <a:t>Monde du travail  celui du harcèlement par excellence vu les jeux de pouvoirs</a:t>
            </a:r>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1</a:t>
            </a:fld>
            <a:endParaRPr lang="fr-CH"/>
          </a:p>
        </p:txBody>
      </p:sp>
    </p:spTree>
    <p:extLst>
      <p:ext uri="{BB962C8B-B14F-4D97-AF65-F5344CB8AC3E}">
        <p14:creationId xmlns:p14="http://schemas.microsoft.com/office/powerpoint/2010/main" val="27149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1"/>
            <a:r>
              <a:rPr lang="fr-FR" sz="1200" i="1" kern="1200" dirty="0">
                <a:solidFill>
                  <a:schemeClr val="tx1"/>
                </a:solidFill>
                <a:effectLst/>
                <a:latin typeface="+mn-lt"/>
                <a:ea typeface="+mn-ea"/>
                <a:cs typeface="+mn-cs"/>
              </a:rPr>
              <a:t>Tous les locaux à l’intérieur et à l’extérieur de l’entreprise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y compris les parkings, cantines, séminaires et fêtes du personnel ainsi que le chemin du travail</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 </a:t>
            </a:r>
            <a:endParaRPr lang="fr-CH" sz="1100" kern="1200" dirty="0">
              <a:solidFill>
                <a:schemeClr val="tx1"/>
              </a:solidFill>
              <a:effectLst/>
              <a:latin typeface="+mn-lt"/>
              <a:ea typeface="+mn-ea"/>
              <a:cs typeface="+mn-cs"/>
            </a:endParaRPr>
          </a:p>
          <a:p>
            <a:pPr lvl="1"/>
            <a:r>
              <a:rPr lang="fr-FR" sz="1200" i="1" kern="1200" dirty="0">
                <a:solidFill>
                  <a:schemeClr val="tx1"/>
                </a:solidFill>
                <a:effectLst/>
                <a:latin typeface="+mn-lt"/>
                <a:ea typeface="+mn-ea"/>
                <a:cs typeface="+mn-cs"/>
              </a:rPr>
              <a:t>Le travail à domicile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Le domicile est un lieu de travail ce d’autant que l’employeur y vient (contrat de travail à domicile)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 </a:t>
            </a:r>
            <a:endParaRPr lang="fr-CH" sz="1100" kern="1200" dirty="0">
              <a:solidFill>
                <a:schemeClr val="tx1"/>
              </a:solidFill>
              <a:effectLst/>
              <a:latin typeface="+mn-lt"/>
              <a:ea typeface="+mn-ea"/>
              <a:cs typeface="+mn-cs"/>
            </a:endParaRPr>
          </a:p>
          <a:p>
            <a:pPr lvl="1"/>
            <a:r>
              <a:rPr lang="fr-FR" sz="1200" i="1" kern="1200" dirty="0">
                <a:solidFill>
                  <a:schemeClr val="tx1"/>
                </a:solidFill>
                <a:effectLst/>
                <a:latin typeface="+mn-lt"/>
                <a:ea typeface="+mn-ea"/>
                <a:cs typeface="+mn-cs"/>
              </a:rPr>
              <a:t>Le harcèlement hors de l’entreprise, pendant le temps libre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Critère du lien avec et sur l’activité : il y aura harcèlement si le comportement a pour effet de rendre l’exécution du travail plus difficile pour la personne harcelée.</a:t>
            </a:r>
            <a:endParaRPr lang="fr-CH" sz="11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CH" sz="1200" kern="1200" dirty="0">
                <a:solidFill>
                  <a:schemeClr val="tx1"/>
                </a:solidFill>
                <a:effectLst/>
                <a:latin typeface="+mn-lt"/>
                <a:ea typeface="+mn-ea"/>
                <a:cs typeface="+mn-cs"/>
              </a:rPr>
              <a:t>Voir pourtant l’arrêt du TF du 31 janvier 2018, 4A_127/2017, </a:t>
            </a:r>
            <a:r>
              <a:rPr lang="fr-CH" sz="1200" i="1" kern="1200" dirty="0">
                <a:solidFill>
                  <a:schemeClr val="tx1"/>
                </a:solidFill>
                <a:effectLst/>
                <a:latin typeface="+mn-lt"/>
                <a:ea typeface="+mn-ea"/>
                <a:cs typeface="+mn-cs"/>
              </a:rPr>
              <a:t>qui paraît donner de l’importance au fait que les agissements incriminés se sont déroulés en dehors de l’entreprise et pendant le pot de départ d’un collaborateur</a:t>
            </a:r>
            <a:endParaRPr lang="fr-CH" sz="1200" kern="1200" dirty="0">
              <a:solidFill>
                <a:schemeClr val="tx1"/>
              </a:solidFill>
              <a:effectLst/>
              <a:latin typeface="+mn-lt"/>
              <a:ea typeface="+mn-ea"/>
              <a:cs typeface="+mn-cs"/>
            </a:endParaRPr>
          </a:p>
          <a:p>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11</a:t>
            </a:fld>
            <a:endParaRPr lang="fr-CH"/>
          </a:p>
        </p:txBody>
      </p:sp>
    </p:spTree>
    <p:extLst>
      <p:ext uri="{BB962C8B-B14F-4D97-AF65-F5344CB8AC3E}">
        <p14:creationId xmlns:p14="http://schemas.microsoft.com/office/powerpoint/2010/main" val="3724316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sz="1200" kern="1200" dirty="0">
                <a:solidFill>
                  <a:schemeClr val="tx1"/>
                </a:solidFill>
                <a:effectLst/>
                <a:latin typeface="+mn-lt"/>
                <a:ea typeface="+mn-ea"/>
                <a:cs typeface="+mn-cs"/>
              </a:rPr>
              <a:t>TF, 2A.404/2006 (</a:t>
            </a:r>
            <a:r>
              <a:rPr lang="fr-CH" sz="1200" i="1" kern="1200" dirty="0">
                <a:solidFill>
                  <a:schemeClr val="tx1"/>
                </a:solidFill>
                <a:effectLst/>
                <a:latin typeface="+mn-lt"/>
                <a:ea typeface="+mn-ea"/>
                <a:cs typeface="+mn-cs"/>
              </a:rPr>
              <a:t>l’attitude et les réponses systématiques, parfois même instantanées, indiquaient clairement qu'elle acceptait et appréciait ces échanges avec son doyen</a:t>
            </a:r>
            <a:r>
              <a:rPr lang="fr-CH" sz="1200" kern="1200" dirty="0">
                <a:solidFill>
                  <a:schemeClr val="tx1"/>
                </a:solidFill>
                <a:effectLst/>
                <a:latin typeface="+mn-lt"/>
                <a:ea typeface="+mn-ea"/>
                <a:cs typeface="+mn-cs"/>
              </a:rPr>
              <a:t>) </a:t>
            </a:r>
          </a:p>
          <a:p>
            <a:r>
              <a:rPr lang="fr-FR" sz="1200" b="0" i="0" kern="1200" dirty="0">
                <a:solidFill>
                  <a:schemeClr val="tx1"/>
                </a:solidFill>
                <a:effectLst/>
                <a:latin typeface="+mn-lt"/>
                <a:ea typeface="+mn-ea"/>
                <a:cs typeface="+mn-cs"/>
              </a:rPr>
              <a:t>Il ressort des nombreux courriers électroniques figurant au dossier que, entre septembre 2002 et mars 2003, la </a:t>
            </a:r>
            <a:r>
              <a:rPr lang="fr-FR" sz="1200" b="0" i="0" kern="1200" dirty="0" err="1">
                <a:solidFill>
                  <a:schemeClr val="tx1"/>
                </a:solidFill>
                <a:effectLst/>
                <a:latin typeface="+mn-lt"/>
                <a:ea typeface="+mn-ea"/>
                <a:cs typeface="+mn-cs"/>
              </a:rPr>
              <a:t>recourante</a:t>
            </a:r>
            <a:r>
              <a:rPr lang="fr-FR" sz="1200" b="0" i="0" kern="1200" dirty="0">
                <a:solidFill>
                  <a:schemeClr val="tx1"/>
                </a:solidFill>
                <a:effectLst/>
                <a:latin typeface="+mn-lt"/>
                <a:ea typeface="+mn-ea"/>
                <a:cs typeface="+mn-cs"/>
              </a:rPr>
              <a:t> et Z.________ ont entretenu des rapports empreints de complicité et de confiance. Les protagonistes s'adressaient des compliments, des remarques d'ordre personnel, des encouragements et des conseils. Il n'apparaît nulle part que la </a:t>
            </a:r>
            <a:r>
              <a:rPr lang="fr-FR" sz="1200" b="0" i="0" kern="1200" dirty="0" err="1">
                <a:solidFill>
                  <a:schemeClr val="tx1"/>
                </a:solidFill>
                <a:effectLst/>
                <a:latin typeface="+mn-lt"/>
                <a:ea typeface="+mn-ea"/>
                <a:cs typeface="+mn-cs"/>
              </a:rPr>
              <a:t>recourante</a:t>
            </a:r>
            <a:r>
              <a:rPr lang="fr-FR" sz="1200" b="0" i="0" kern="1200" dirty="0">
                <a:solidFill>
                  <a:schemeClr val="tx1"/>
                </a:solidFill>
                <a:effectLst/>
                <a:latin typeface="+mn-lt"/>
                <a:ea typeface="+mn-ea"/>
                <a:cs typeface="+mn-cs"/>
              </a:rPr>
              <a:t> aurait été gênée par les compliments de Z.________ ou importunée par ses messages et qu'elle aurait tenté d'y mettre fin. Au contraire, son attitude et ses réponses systématiques, parfois même instantanées, indiquaient clairement qu'elle acceptait et appréciait ces échanges. Au surplus, aucun message de Z.________ ne contient de propos, voire d'allusions ou de sous-entendus, à connotation sexuelle, ni de déclarations ou insinuations propres à porter atteinte à la personnalité de l'intéressée. Il en est de même pour la peluche et le disque offert par Z.________ à cette dernière, ainsi d'ailleurs qu'à d'autres collaboratrices. </a:t>
            </a:r>
          </a:p>
          <a:p>
            <a:pPr lvl="1"/>
            <a:r>
              <a:rPr lang="fr-CH" sz="1200" i="1" kern="1200" dirty="0">
                <a:solidFill>
                  <a:schemeClr val="tx1"/>
                </a:solidFill>
                <a:effectLst/>
                <a:latin typeface="+mn-lt"/>
                <a:ea typeface="+mn-ea"/>
                <a:cs typeface="+mn-cs"/>
              </a:rPr>
              <a:t>L’auteur</a:t>
            </a:r>
            <a:r>
              <a:rPr lang="fr-CH" sz="1200" kern="1200" dirty="0">
                <a:solidFill>
                  <a:schemeClr val="tx1"/>
                </a:solidFill>
                <a:effectLst/>
                <a:latin typeface="+mn-lt"/>
                <a:ea typeface="+mn-ea"/>
                <a:cs typeface="+mn-cs"/>
              </a:rPr>
              <a:t>, personne ou groupe de personnes</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 </a:t>
            </a:r>
            <a:endParaRPr lang="fr-CH" sz="1100" kern="1200" dirty="0">
              <a:solidFill>
                <a:schemeClr val="tx1"/>
              </a:solidFill>
              <a:effectLst/>
              <a:latin typeface="+mn-lt"/>
              <a:ea typeface="+mn-ea"/>
              <a:cs typeface="+mn-cs"/>
            </a:endParaRPr>
          </a:p>
          <a:p>
            <a:pPr lvl="1"/>
            <a:r>
              <a:rPr lang="fr-FR" sz="1200" i="1" kern="1200" dirty="0">
                <a:solidFill>
                  <a:schemeClr val="tx1"/>
                </a:solidFill>
                <a:effectLst/>
                <a:latin typeface="+mn-lt"/>
                <a:ea typeface="+mn-ea"/>
                <a:cs typeface="+mn-cs"/>
              </a:rPr>
              <a:t>La victime</a:t>
            </a:r>
            <a:r>
              <a:rPr lang="fr-FR" sz="1200" kern="1200" dirty="0">
                <a:solidFill>
                  <a:schemeClr val="tx1"/>
                </a:solidFill>
                <a:effectLst/>
                <a:latin typeface="+mn-lt"/>
                <a:ea typeface="+mn-ea"/>
                <a:cs typeface="+mn-cs"/>
              </a:rPr>
              <a:t>, homme ou femme atteint dans sa dignité de personne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 </a:t>
            </a:r>
            <a:endParaRPr lang="fr-CH" sz="1100" kern="1200" dirty="0">
              <a:solidFill>
                <a:schemeClr val="tx1"/>
              </a:solidFill>
              <a:effectLst/>
              <a:latin typeface="+mn-lt"/>
              <a:ea typeface="+mn-ea"/>
              <a:cs typeface="+mn-cs"/>
            </a:endParaRPr>
          </a:p>
          <a:p>
            <a:pPr lvl="1"/>
            <a:r>
              <a:rPr lang="fr-FR" sz="1200" i="1" kern="1200" dirty="0">
                <a:solidFill>
                  <a:schemeClr val="tx1"/>
                </a:solidFill>
                <a:effectLst/>
                <a:latin typeface="+mn-lt"/>
                <a:ea typeface="+mn-ea"/>
                <a:cs typeface="+mn-cs"/>
              </a:rPr>
              <a:t>Le harcèlement par une personne physique, de sexe opposé</a:t>
            </a:r>
            <a:r>
              <a:rPr lang="fr-FR" sz="1200" kern="1200" dirty="0">
                <a:solidFill>
                  <a:schemeClr val="tx1"/>
                </a:solidFill>
                <a:effectLst/>
                <a:latin typeface="+mn-lt"/>
                <a:ea typeface="+mn-ea"/>
                <a:cs typeface="+mn-cs"/>
              </a:rPr>
              <a:t> </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Homme ou femme, supérieur ou collègue, voire subordonné, qui peut même être un client ou un fournisseur</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 </a:t>
            </a:r>
            <a:endParaRPr lang="fr-CH" sz="1100" kern="1200" dirty="0">
              <a:solidFill>
                <a:schemeClr val="tx1"/>
              </a:solidFill>
              <a:effectLst/>
              <a:latin typeface="+mn-lt"/>
              <a:ea typeface="+mn-ea"/>
              <a:cs typeface="+mn-cs"/>
            </a:endParaRPr>
          </a:p>
          <a:p>
            <a:pPr lvl="1"/>
            <a:r>
              <a:rPr lang="fr-FR" sz="1200" i="1" kern="1200" dirty="0">
                <a:solidFill>
                  <a:schemeClr val="tx1"/>
                </a:solidFill>
                <a:effectLst/>
                <a:latin typeface="+mn-lt"/>
                <a:ea typeface="+mn-ea"/>
                <a:cs typeface="+mn-cs"/>
              </a:rPr>
              <a:t>Le harcèlement par une personne du même sexe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Tombe aussi sous le coup de l’art. 4 LEg s’il peut être considéré comme importun (plaisanteries, calendrier des pompiers …)</a:t>
            </a:r>
            <a:endParaRPr lang="fr-CH" sz="1100" kern="1200" dirty="0">
              <a:solidFill>
                <a:schemeClr val="tx1"/>
              </a:solidFill>
              <a:effectLst/>
              <a:latin typeface="+mn-lt"/>
              <a:ea typeface="+mn-ea"/>
              <a:cs typeface="+mn-cs"/>
            </a:endParaRPr>
          </a:p>
          <a:p>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12</a:t>
            </a:fld>
            <a:endParaRPr lang="fr-CH"/>
          </a:p>
        </p:txBody>
      </p:sp>
    </p:spTree>
    <p:extLst>
      <p:ext uri="{BB962C8B-B14F-4D97-AF65-F5344CB8AC3E}">
        <p14:creationId xmlns:p14="http://schemas.microsoft.com/office/powerpoint/2010/main" val="2020864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sz="1200" b="0" i="0" kern="1200" dirty="0">
                <a:solidFill>
                  <a:schemeClr val="tx1"/>
                </a:solidFill>
                <a:effectLst/>
                <a:latin typeface="+mn-lt"/>
                <a:ea typeface="+mn-ea"/>
                <a:cs typeface="+mn-cs"/>
              </a:rPr>
              <a:t>ateliers de sensibilisations</a:t>
            </a:r>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14</a:t>
            </a:fld>
            <a:endParaRPr lang="fr-CH"/>
          </a:p>
        </p:txBody>
      </p:sp>
    </p:spTree>
    <p:extLst>
      <p:ext uri="{BB962C8B-B14F-4D97-AF65-F5344CB8AC3E}">
        <p14:creationId xmlns:p14="http://schemas.microsoft.com/office/powerpoint/2010/main" val="1294091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Harcèlement vertical, le plus problématique pour l’employeur</a:t>
            </a:r>
          </a:p>
          <a:p>
            <a:r>
              <a:rPr lang="fr-FR" dirty="0"/>
              <a:t>Harcèlement horizontal .plutôt celui « commis » par les femmes?</a:t>
            </a:r>
          </a:p>
          <a:p>
            <a:r>
              <a:rPr lang="fr-FR" dirty="0"/>
              <a:t>L’employeur a pris au moins une mesure</a:t>
            </a:r>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2</a:t>
            </a:fld>
            <a:endParaRPr lang="fr-CH"/>
          </a:p>
        </p:txBody>
      </p:sp>
    </p:spTree>
    <p:extLst>
      <p:ext uri="{BB962C8B-B14F-4D97-AF65-F5344CB8AC3E}">
        <p14:creationId xmlns:p14="http://schemas.microsoft.com/office/powerpoint/2010/main" val="3512908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civile plus large que celle des infractions pénales</a:t>
            </a:r>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3</a:t>
            </a:fld>
            <a:endParaRPr lang="fr-CH"/>
          </a:p>
        </p:txBody>
      </p:sp>
    </p:spTree>
    <p:extLst>
      <p:ext uri="{BB962C8B-B14F-4D97-AF65-F5344CB8AC3E}">
        <p14:creationId xmlns:p14="http://schemas.microsoft.com/office/powerpoint/2010/main" val="578450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harcèlement c’est …  désagréable, malsain et le contexte y fait beaucoup</a:t>
            </a:r>
          </a:p>
          <a:p>
            <a:r>
              <a:rPr lang="fr-FR" sz="1200" b="0" i="0" kern="1200" dirty="0">
                <a:solidFill>
                  <a:schemeClr val="tx1"/>
                </a:solidFill>
                <a:effectLst/>
                <a:latin typeface="+mn-lt"/>
                <a:ea typeface="+mn-ea"/>
                <a:cs typeface="+mn-cs"/>
              </a:rPr>
              <a:t>«On ne peut plus rigoler ?», voilà les réponses que vous risquez d’entendre si vous faites une remarque. D’où l’importance de rappeler que comme le disait Desproges «on peut rire de tout mais pas avec tout le monde», et qu’ici le problème est le fait de discriminer une partie de la population. Personne ne fait plus de blagues racistes au premier degré au travail. Alors pourquoi poursuivre avec les blagues sexistes? </a:t>
            </a:r>
            <a:endParaRPr lang="fr-FR" dirty="0"/>
          </a:p>
          <a:p>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4</a:t>
            </a:fld>
            <a:endParaRPr lang="fr-CH"/>
          </a:p>
        </p:txBody>
      </p:sp>
    </p:spTree>
    <p:extLst>
      <p:ext uri="{BB962C8B-B14F-4D97-AF65-F5344CB8AC3E}">
        <p14:creationId xmlns:p14="http://schemas.microsoft.com/office/powerpoint/2010/main" val="1034650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Sexisme bienveillant: paternalisme, rôle protecteur de l’homme pour sa petite compagne fragile</a:t>
            </a:r>
          </a:p>
          <a:p>
            <a:r>
              <a:rPr lang="fr-FR" dirty="0"/>
              <a:t>Sexisme malveillant: les femmes ne sont pas capables de …, les femmes doivent s’occuper des tâches ménagères</a:t>
            </a:r>
          </a:p>
          <a:p>
            <a:r>
              <a:rPr lang="fr-FR" sz="1200" b="0" i="0" kern="1200" dirty="0">
                <a:solidFill>
                  <a:schemeClr val="tx1"/>
                </a:solidFill>
                <a:effectLst/>
                <a:latin typeface="+mn-lt"/>
                <a:ea typeface="+mn-ea"/>
                <a:cs typeface="+mn-cs"/>
              </a:rPr>
              <a:t>En théorie, c’est tout simple: en Suisse, le sexisme est un aspect du harcèlement sexuel, et à ce titre, est condamnable au titre de la </a:t>
            </a:r>
            <a:r>
              <a:rPr lang="fr-FR" sz="1200" b="1" i="0" u="none" strike="noStrike" kern="1200" dirty="0">
                <a:solidFill>
                  <a:schemeClr val="tx1"/>
                </a:solidFill>
                <a:effectLst/>
                <a:latin typeface="+mn-lt"/>
                <a:ea typeface="+mn-ea"/>
                <a:cs typeface="+mn-cs"/>
                <a:hlinkClick r:id="rId3"/>
              </a:rPr>
              <a:t>loi suisse sur l’égalité (LEg)</a:t>
            </a:r>
            <a:r>
              <a:rPr lang="fr-FR" sz="1200" b="0" i="0" kern="1200" dirty="0">
                <a:solidFill>
                  <a:schemeClr val="tx1"/>
                </a:solidFill>
                <a:effectLst/>
                <a:latin typeface="+mn-lt"/>
                <a:ea typeface="+mn-ea"/>
                <a:cs typeface="+mn-cs"/>
              </a:rPr>
              <a:t>, </a:t>
            </a:r>
            <a:r>
              <a:rPr lang="fr-FR" sz="1200" b="1" i="0" u="none" strike="noStrike" kern="1200" dirty="0">
                <a:solidFill>
                  <a:schemeClr val="tx1"/>
                </a:solidFill>
                <a:effectLst/>
                <a:latin typeface="+mn-lt"/>
                <a:ea typeface="+mn-ea"/>
                <a:cs typeface="+mn-cs"/>
                <a:hlinkClick r:id="rId4"/>
              </a:rPr>
              <a:t>et notamment son article 4 sur le harcèlement</a:t>
            </a:r>
            <a:r>
              <a:rPr lang="fr-FR" sz="1200" b="0" i="0" kern="1200" dirty="0">
                <a:solidFill>
                  <a:schemeClr val="tx1"/>
                </a:solidFill>
                <a:effectLst/>
                <a:latin typeface="+mn-lt"/>
                <a:ea typeface="+mn-ea"/>
                <a:cs typeface="+mn-cs"/>
              </a:rPr>
              <a:t>, qui interdit tout comportement discriminatoire fondé sur l’appartenance sexuelle portant atteinte à la dignité de la personne sur son lieu de travail. Une jurisprudence importante a déjà explicité ce point, précisant notamment que le lieu de travail s’entend au sens large et peut notamment inclure les </a:t>
            </a:r>
            <a:r>
              <a:rPr lang="fr-FR" sz="1200" b="0" i="0" kern="1200" dirty="0" err="1">
                <a:solidFill>
                  <a:schemeClr val="tx1"/>
                </a:solidFill>
                <a:effectLst/>
                <a:latin typeface="+mn-lt"/>
                <a:ea typeface="+mn-ea"/>
                <a:cs typeface="+mn-cs"/>
              </a:rPr>
              <a:t>afterworks</a:t>
            </a:r>
            <a:r>
              <a:rPr lang="fr-FR" sz="1200" b="0" i="0" kern="1200" dirty="0">
                <a:solidFill>
                  <a:schemeClr val="tx1"/>
                </a:solidFill>
                <a:effectLst/>
                <a:latin typeface="+mn-lt"/>
                <a:ea typeface="+mn-ea"/>
                <a:cs typeface="+mn-cs"/>
              </a:rPr>
              <a:t> ou les trajets. En pratique, c’est évidemment tout autre chose. Le sexisme peut prendre des visages très différents. Une étude de trois chercheurs américains (</a:t>
            </a:r>
            <a:r>
              <a:rPr lang="fr-FR" sz="1200" b="0" i="1" kern="1200" dirty="0">
                <a:solidFill>
                  <a:schemeClr val="tx1"/>
                </a:solidFill>
                <a:effectLst/>
                <a:latin typeface="+mn-lt"/>
                <a:ea typeface="+mn-ea"/>
                <a:cs typeface="+mn-cs"/>
              </a:rPr>
              <a:t>Ambivalent </a:t>
            </a:r>
            <a:r>
              <a:rPr lang="fr-FR" sz="1200" b="0" i="1" kern="1200" dirty="0" err="1">
                <a:solidFill>
                  <a:schemeClr val="tx1"/>
                </a:solidFill>
                <a:effectLst/>
                <a:latin typeface="+mn-lt"/>
                <a:ea typeface="+mn-ea"/>
                <a:cs typeface="+mn-cs"/>
              </a:rPr>
              <a:t>Sexism</a:t>
            </a:r>
            <a:r>
              <a:rPr lang="fr-FR" sz="1200" b="0" i="1" kern="1200" dirty="0">
                <a:solidFill>
                  <a:schemeClr val="tx1"/>
                </a:solidFill>
                <a:effectLst/>
                <a:latin typeface="+mn-lt"/>
                <a:ea typeface="+mn-ea"/>
                <a:cs typeface="+mn-cs"/>
              </a:rPr>
              <a:t> in the Twenty-First Century, </a:t>
            </a:r>
            <a:r>
              <a:rPr lang="fr-FR" sz="1200" b="0" i="0" kern="1200" dirty="0">
                <a:solidFill>
                  <a:schemeClr val="tx1"/>
                </a:solidFill>
                <a:effectLst/>
                <a:latin typeface="+mn-lt"/>
                <a:ea typeface="+mn-ea"/>
                <a:cs typeface="+mn-cs"/>
              </a:rPr>
              <a:t>Rachel A. Connor, Peter </a:t>
            </a:r>
            <a:r>
              <a:rPr lang="fr-FR" sz="1200" b="0" i="0" kern="1200" dirty="0" err="1">
                <a:solidFill>
                  <a:schemeClr val="tx1"/>
                </a:solidFill>
                <a:effectLst/>
                <a:latin typeface="+mn-lt"/>
                <a:ea typeface="+mn-ea"/>
                <a:cs typeface="+mn-cs"/>
              </a:rPr>
              <a:t>Glick</a:t>
            </a:r>
            <a:r>
              <a:rPr lang="fr-FR" sz="1200" b="0" i="0" kern="1200" dirty="0">
                <a:solidFill>
                  <a:schemeClr val="tx1"/>
                </a:solidFill>
                <a:effectLst/>
                <a:latin typeface="+mn-lt"/>
                <a:ea typeface="+mn-ea"/>
                <a:cs typeface="+mn-cs"/>
              </a:rPr>
              <a:t>, and Susan T. Fiske) montre que le sexisme peut se manifester sous plusieurs formes. Les comportements ouvertement dévalorisants envers les femmes, qui se caractérisent par des attitudes négatives, hostiles, méprisantes envers elles. Mais aussi un autre sexisme, parfois appelé bienveillant, mais pourtant tout aussi problématique. Ce dernier se manifeste par une attitude a priori positive envers les femmes. Mais par l’idée qu’elles devraient également être protégées par les hommes. «L’image typique serait celle de Cendrillon, </a:t>
            </a:r>
            <a:r>
              <a:rPr lang="fr-FR" sz="1200" b="0" i="0" kern="1200" dirty="0" err="1">
                <a:solidFill>
                  <a:schemeClr val="tx1"/>
                </a:solidFill>
                <a:effectLst/>
                <a:latin typeface="+mn-lt"/>
                <a:ea typeface="+mn-ea"/>
                <a:cs typeface="+mn-cs"/>
              </a:rPr>
              <a:t>Pretty</a:t>
            </a:r>
            <a:r>
              <a:rPr lang="fr-FR" sz="1200" b="0" i="0" kern="1200" dirty="0">
                <a:solidFill>
                  <a:schemeClr val="tx1"/>
                </a:solidFill>
                <a:effectLst/>
                <a:latin typeface="+mn-lt"/>
                <a:ea typeface="+mn-ea"/>
                <a:cs typeface="+mn-cs"/>
              </a:rPr>
              <a:t> </a:t>
            </a:r>
            <a:r>
              <a:rPr lang="fr-FR" sz="1200" b="0" i="0" kern="1200" dirty="0" err="1">
                <a:solidFill>
                  <a:schemeClr val="tx1"/>
                </a:solidFill>
                <a:effectLst/>
                <a:latin typeface="+mn-lt"/>
                <a:ea typeface="+mn-ea"/>
                <a:cs typeface="+mn-cs"/>
              </a:rPr>
              <a:t>Woman</a:t>
            </a:r>
            <a:r>
              <a:rPr lang="fr-FR" sz="1200" b="0" i="0" kern="1200" dirty="0">
                <a:solidFill>
                  <a:schemeClr val="tx1"/>
                </a:solidFill>
                <a:effectLst/>
                <a:latin typeface="+mn-lt"/>
                <a:ea typeface="+mn-ea"/>
                <a:cs typeface="+mn-cs"/>
              </a:rPr>
              <a:t>, ou l’héroïne de la sage 50 </a:t>
            </a:r>
            <a:r>
              <a:rPr lang="fr-FR" sz="1200" b="0" i="0" kern="1200" dirty="0" err="1">
                <a:solidFill>
                  <a:schemeClr val="tx1"/>
                </a:solidFill>
                <a:effectLst/>
                <a:latin typeface="+mn-lt"/>
                <a:ea typeface="+mn-ea"/>
                <a:cs typeface="+mn-cs"/>
              </a:rPr>
              <a:t>Shades</a:t>
            </a:r>
            <a:r>
              <a:rPr lang="fr-FR" sz="1200" b="0" i="0" kern="1200" dirty="0">
                <a:solidFill>
                  <a:schemeClr val="tx1"/>
                </a:solidFill>
                <a:effectLst/>
                <a:latin typeface="+mn-lt"/>
                <a:ea typeface="+mn-ea"/>
                <a:cs typeface="+mn-cs"/>
              </a:rPr>
              <a:t> of Grey si on cherche un exemple plus contemporain: une femme qui aurait besoin d’un homme pour une vie meilleure ou plus accomplie», explique  </a:t>
            </a:r>
            <a:r>
              <a:rPr lang="fr-FR" sz="1200" b="1" i="0" u="none" strike="noStrike" kern="1200" dirty="0" err="1">
                <a:solidFill>
                  <a:schemeClr val="tx1"/>
                </a:solidFill>
                <a:effectLst/>
                <a:latin typeface="+mn-lt"/>
                <a:ea typeface="+mn-ea"/>
                <a:cs typeface="+mn-cs"/>
                <a:hlinkClick r:id="rId5"/>
              </a:rPr>
              <a:t>Klea</a:t>
            </a:r>
            <a:r>
              <a:rPr lang="fr-FR" sz="1200" b="1" i="0" u="none" strike="noStrike" kern="1200" dirty="0">
                <a:solidFill>
                  <a:schemeClr val="tx1"/>
                </a:solidFill>
                <a:effectLst/>
                <a:latin typeface="+mn-lt"/>
                <a:ea typeface="+mn-ea"/>
                <a:cs typeface="+mn-cs"/>
                <a:hlinkClick r:id="rId5"/>
              </a:rPr>
              <a:t> </a:t>
            </a:r>
            <a:r>
              <a:rPr lang="fr-FR" sz="1200" b="1" i="0" u="none" strike="noStrike" kern="1200" dirty="0" err="1">
                <a:solidFill>
                  <a:schemeClr val="tx1"/>
                </a:solidFill>
                <a:effectLst/>
                <a:latin typeface="+mn-lt"/>
                <a:ea typeface="+mn-ea"/>
                <a:cs typeface="+mn-cs"/>
                <a:hlinkClick r:id="rId5"/>
              </a:rPr>
              <a:t>Fanniko</a:t>
            </a:r>
            <a:r>
              <a:rPr lang="fr-FR" sz="1200" b="1" i="0" u="none" strike="noStrike" kern="1200" dirty="0">
                <a:solidFill>
                  <a:schemeClr val="tx1"/>
                </a:solidFill>
                <a:effectLst/>
                <a:latin typeface="+mn-lt"/>
                <a:ea typeface="+mn-ea"/>
                <a:cs typeface="+mn-cs"/>
                <a:hlinkClick r:id="rId5"/>
              </a:rPr>
              <a:t>, chercheuse à l’Université de Genève (</a:t>
            </a:r>
            <a:r>
              <a:rPr lang="fr-FR" sz="1200" b="1" i="0" u="none" strike="noStrike" kern="1200" dirty="0" err="1">
                <a:solidFill>
                  <a:schemeClr val="tx1"/>
                </a:solidFill>
                <a:effectLst/>
                <a:latin typeface="+mn-lt"/>
                <a:ea typeface="+mn-ea"/>
                <a:cs typeface="+mn-cs"/>
                <a:hlinkClick r:id="rId5"/>
              </a:rPr>
              <a:t>Unige</a:t>
            </a:r>
            <a:r>
              <a:rPr lang="fr-FR" sz="1200" b="1" i="0" u="none" strike="noStrike" kern="1200" dirty="0">
                <a:solidFill>
                  <a:schemeClr val="tx1"/>
                </a:solidFill>
                <a:effectLst/>
                <a:latin typeface="+mn-lt"/>
                <a:ea typeface="+mn-ea"/>
                <a:cs typeface="+mn-cs"/>
                <a:hlinkClick r:id="rId5"/>
              </a:rPr>
              <a:t>) et auteure notamment d’une étude sur l’égalité dans les carrières académiques</a:t>
            </a:r>
            <a:r>
              <a:rPr lang="fr-FR" sz="1200" b="0" i="0" kern="1200" dirty="0">
                <a:solidFill>
                  <a:schemeClr val="tx1"/>
                </a:solidFill>
                <a:effectLst/>
                <a:latin typeface="+mn-lt"/>
                <a:ea typeface="+mn-ea"/>
                <a:cs typeface="+mn-cs"/>
              </a:rPr>
              <a:t>. L'</a:t>
            </a:r>
            <a:r>
              <a:rPr lang="fr-FR" sz="1200" b="0" i="0" kern="1200" dirty="0" err="1">
                <a:solidFill>
                  <a:schemeClr val="tx1"/>
                </a:solidFill>
                <a:effectLst/>
                <a:latin typeface="+mn-lt"/>
                <a:ea typeface="+mn-ea"/>
                <a:cs typeface="+mn-cs"/>
              </a:rPr>
              <a:t>Unige</a:t>
            </a:r>
            <a:r>
              <a:rPr lang="fr-FR" sz="1200" b="0" i="0" kern="1200" dirty="0">
                <a:solidFill>
                  <a:schemeClr val="tx1"/>
                </a:solidFill>
                <a:effectLst/>
                <a:latin typeface="+mn-lt"/>
                <a:ea typeface="+mn-ea"/>
                <a:cs typeface="+mn-cs"/>
              </a:rPr>
              <a:t> a d'ailleurs été récemment </a:t>
            </a:r>
            <a:r>
              <a:rPr lang="fr-FR" sz="1200" b="0" i="0" u="none" strike="noStrike" kern="1200" dirty="0">
                <a:solidFill>
                  <a:schemeClr val="tx1"/>
                </a:solidFill>
                <a:effectLst/>
                <a:latin typeface="+mn-lt"/>
                <a:ea typeface="+mn-ea"/>
                <a:cs typeface="+mn-cs"/>
                <a:hlinkClick r:id="rId6"/>
              </a:rPr>
              <a:t>mise en cause pour son sexisme structurel</a:t>
            </a:r>
            <a:r>
              <a:rPr lang="fr-FR" sz="1200" b="0" i="0" kern="1200" dirty="0">
                <a:solidFill>
                  <a:schemeClr val="tx1"/>
                </a:solidFill>
                <a:effectLst/>
                <a:latin typeface="+mn-lt"/>
                <a:ea typeface="+mn-ea"/>
                <a:cs typeface="+mn-cs"/>
              </a:rPr>
              <a:t> et son manque de sanctions adéquates, suite à la publication d'un rapport administratif très critiqué. Ce sexisme plus subtil et compliqué est extrêmement vicieux et dangereux pour une carrière. Benoît Dardenne, professeur à l’Université de Liège prochainement en conférence à l’</a:t>
            </a:r>
            <a:r>
              <a:rPr lang="fr-FR" sz="1200" b="0" i="0" kern="1200" dirty="0" err="1">
                <a:solidFill>
                  <a:schemeClr val="tx1"/>
                </a:solidFill>
                <a:effectLst/>
                <a:latin typeface="+mn-lt"/>
                <a:ea typeface="+mn-ea"/>
                <a:cs typeface="+mn-cs"/>
              </a:rPr>
              <a:t>Unige</a:t>
            </a:r>
            <a:r>
              <a:rPr lang="fr-FR" sz="1200" b="0" i="0" kern="1200" dirty="0">
                <a:solidFill>
                  <a:schemeClr val="tx1"/>
                </a:solidFill>
                <a:effectLst/>
                <a:latin typeface="+mn-lt"/>
                <a:ea typeface="+mn-ea"/>
                <a:cs typeface="+mn-cs"/>
              </a:rPr>
              <a:t> (voire encadré) a montré dans une étude de 2007 (</a:t>
            </a:r>
            <a:r>
              <a:rPr lang="fr-FR" sz="1200" b="0" i="1" kern="1200" dirty="0" err="1">
                <a:solidFill>
                  <a:schemeClr val="tx1"/>
                </a:solidFill>
                <a:effectLst/>
                <a:latin typeface="+mn-lt"/>
                <a:ea typeface="+mn-ea"/>
                <a:cs typeface="+mn-cs"/>
              </a:rPr>
              <a:t>Insidious</a:t>
            </a:r>
            <a:r>
              <a:rPr lang="fr-FR" sz="1200" b="0" i="1" kern="1200" dirty="0">
                <a:solidFill>
                  <a:schemeClr val="tx1"/>
                </a:solidFill>
                <a:effectLst/>
                <a:latin typeface="+mn-lt"/>
                <a:ea typeface="+mn-ea"/>
                <a:cs typeface="+mn-cs"/>
              </a:rPr>
              <a:t> Dangers of </a:t>
            </a:r>
            <a:r>
              <a:rPr lang="fr-FR" sz="1200" b="0" i="1" kern="1200" dirty="0" err="1">
                <a:solidFill>
                  <a:schemeClr val="tx1"/>
                </a:solidFill>
                <a:effectLst/>
                <a:latin typeface="+mn-lt"/>
                <a:ea typeface="+mn-ea"/>
                <a:cs typeface="+mn-cs"/>
              </a:rPr>
              <a:t>Benevolent</a:t>
            </a:r>
            <a:r>
              <a:rPr lang="fr-FR" sz="1200" b="0" i="1" kern="1200" dirty="0">
                <a:solidFill>
                  <a:schemeClr val="tx1"/>
                </a:solidFill>
                <a:effectLst/>
                <a:latin typeface="+mn-lt"/>
                <a:ea typeface="+mn-ea"/>
                <a:cs typeface="+mn-cs"/>
              </a:rPr>
              <a:t> </a:t>
            </a:r>
            <a:r>
              <a:rPr lang="fr-FR" sz="1200" b="0" i="1" kern="1200" dirty="0" err="1">
                <a:solidFill>
                  <a:schemeClr val="tx1"/>
                </a:solidFill>
                <a:effectLst/>
                <a:latin typeface="+mn-lt"/>
                <a:ea typeface="+mn-ea"/>
                <a:cs typeface="+mn-cs"/>
              </a:rPr>
              <a:t>Sexism</a:t>
            </a:r>
            <a:r>
              <a:rPr lang="fr-FR" sz="1200" b="0" i="1" kern="1200" dirty="0">
                <a:solidFill>
                  <a:schemeClr val="tx1"/>
                </a:solidFill>
                <a:effectLst/>
                <a:latin typeface="+mn-lt"/>
                <a:ea typeface="+mn-ea"/>
                <a:cs typeface="+mn-cs"/>
              </a:rPr>
              <a:t>: </a:t>
            </a:r>
            <a:r>
              <a:rPr lang="fr-FR" sz="1200" b="0" i="1" kern="1200" dirty="0" err="1">
                <a:solidFill>
                  <a:schemeClr val="tx1"/>
                </a:solidFill>
                <a:effectLst/>
                <a:latin typeface="+mn-lt"/>
                <a:ea typeface="+mn-ea"/>
                <a:cs typeface="+mn-cs"/>
              </a:rPr>
              <a:t>Consequences</a:t>
            </a:r>
            <a:r>
              <a:rPr lang="fr-FR" sz="1200" b="0" i="1" kern="1200" dirty="0">
                <a:solidFill>
                  <a:schemeClr val="tx1"/>
                </a:solidFill>
                <a:effectLst/>
                <a:latin typeface="+mn-lt"/>
                <a:ea typeface="+mn-ea"/>
                <a:cs typeface="+mn-cs"/>
              </a:rPr>
              <a:t> for </a:t>
            </a:r>
            <a:r>
              <a:rPr lang="fr-FR" sz="1200" b="0" i="1" kern="1200" dirty="0" err="1">
                <a:solidFill>
                  <a:schemeClr val="tx1"/>
                </a:solidFill>
                <a:effectLst/>
                <a:latin typeface="+mn-lt"/>
                <a:ea typeface="+mn-ea"/>
                <a:cs typeface="+mn-cs"/>
              </a:rPr>
              <a:t>Women’s</a:t>
            </a:r>
            <a:r>
              <a:rPr lang="fr-FR" sz="1200" b="0" i="1" kern="1200" dirty="0">
                <a:solidFill>
                  <a:schemeClr val="tx1"/>
                </a:solidFill>
                <a:effectLst/>
                <a:latin typeface="+mn-lt"/>
                <a:ea typeface="+mn-ea"/>
                <a:cs typeface="+mn-cs"/>
              </a:rPr>
              <a:t> Performances</a:t>
            </a:r>
            <a:r>
              <a:rPr lang="fr-FR" sz="1200" b="0" i="0" kern="1200" dirty="0">
                <a:solidFill>
                  <a:schemeClr val="tx1"/>
                </a:solidFill>
                <a:effectLst/>
                <a:latin typeface="+mn-lt"/>
                <a:ea typeface="+mn-ea"/>
                <a:cs typeface="+mn-cs"/>
              </a:rPr>
              <a:t>) que ce sexisme bienveillant, parce qu’il crée des doutes sur ses capacités, diminue la confiance en soi au travail et rend les femmes qui en sont victimes moins performantes. «Les femmes peuvent avoir des doutes sur leur compétences, sur leur « capacité » à se débrouiller toute seule quand  elles s’exposent aux commentaires sexistes bienveillants », explique </a:t>
            </a:r>
            <a:r>
              <a:rPr lang="fr-FR" sz="1200" b="0" i="0" kern="1200" dirty="0" err="1">
                <a:solidFill>
                  <a:schemeClr val="tx1"/>
                </a:solidFill>
                <a:effectLst/>
                <a:latin typeface="+mn-lt"/>
                <a:ea typeface="+mn-ea"/>
                <a:cs typeface="+mn-cs"/>
              </a:rPr>
              <a:t>Klea</a:t>
            </a:r>
            <a:r>
              <a:rPr lang="fr-FR" sz="1200" b="0" i="0" kern="1200" dirty="0">
                <a:solidFill>
                  <a:schemeClr val="tx1"/>
                </a:solidFill>
                <a:effectLst/>
                <a:latin typeface="+mn-lt"/>
                <a:ea typeface="+mn-ea"/>
                <a:cs typeface="+mn-cs"/>
              </a:rPr>
              <a:t> </a:t>
            </a:r>
            <a:r>
              <a:rPr lang="fr-FR" sz="1200" b="0" i="0" kern="1200" dirty="0" err="1">
                <a:solidFill>
                  <a:schemeClr val="tx1"/>
                </a:solidFill>
                <a:effectLst/>
                <a:latin typeface="+mn-lt"/>
                <a:ea typeface="+mn-ea"/>
                <a:cs typeface="+mn-cs"/>
              </a:rPr>
              <a:t>Faniko</a:t>
            </a:r>
            <a:r>
              <a:rPr lang="fr-FR" sz="1200" b="0" i="0" kern="1200" dirty="0">
                <a:solidFill>
                  <a:schemeClr val="tx1"/>
                </a:solidFill>
                <a:effectLst/>
                <a:latin typeface="+mn-lt"/>
                <a:ea typeface="+mn-ea"/>
                <a:cs typeface="+mn-cs"/>
              </a:rPr>
              <a:t>. L’extrait d’un entretien réalisé dans le cadre de son </a:t>
            </a:r>
            <a:r>
              <a:rPr lang="fr-FR" sz="1200" b="0" i="0" u="none" strike="noStrike" kern="1200" dirty="0">
                <a:solidFill>
                  <a:schemeClr val="tx1"/>
                </a:solidFill>
                <a:effectLst/>
                <a:latin typeface="+mn-lt"/>
                <a:ea typeface="+mn-ea"/>
                <a:cs typeface="+mn-cs"/>
                <a:hlinkClick r:id="rId5"/>
              </a:rPr>
              <a:t>étude</a:t>
            </a:r>
            <a:r>
              <a:rPr lang="fr-FR" sz="1200" b="0" i="0" kern="1200" dirty="0">
                <a:solidFill>
                  <a:schemeClr val="tx1"/>
                </a:solidFill>
                <a:effectLst/>
                <a:latin typeface="+mn-lt"/>
                <a:ea typeface="+mn-ea"/>
                <a:cs typeface="+mn-cs"/>
              </a:rPr>
              <a:t> avec une doctorante permet d’illustrer ces propos: l’interpellation «ma petite» ou «ma belle», qui dévalorise les compétences. «</a:t>
            </a:r>
            <a:r>
              <a:rPr lang="fr-FR" sz="1200" b="0" i="1" kern="1200" dirty="0">
                <a:solidFill>
                  <a:schemeClr val="tx1"/>
                </a:solidFill>
                <a:effectLst/>
                <a:latin typeface="+mn-lt"/>
                <a:ea typeface="+mn-ea"/>
                <a:cs typeface="+mn-cs"/>
              </a:rPr>
              <a:t>C’est indirect, ça vient en filigrane mais après on intériorise beaucoup ça, et on reste quand même quatre ou cinq ans avec une telle personne pour un doctorat. […]</a:t>
            </a:r>
            <a:r>
              <a:rPr lang="fr-FR" sz="1200" b="0" i="0" kern="1200" dirty="0">
                <a:solidFill>
                  <a:schemeClr val="tx1"/>
                </a:solidFill>
                <a:effectLst/>
                <a:latin typeface="+mn-lt"/>
                <a:ea typeface="+mn-ea"/>
                <a:cs typeface="+mn-cs"/>
              </a:rPr>
              <a:t>». Par ailleurs, le sexisme bienveillant manifesté sous la forme du paternalisme peut avoir également des conséquences négatives. L’interpellation «mon enfant», remarque  </a:t>
            </a:r>
            <a:r>
              <a:rPr lang="fr-FR" sz="1200" b="0" i="0" kern="1200" dirty="0" err="1">
                <a:solidFill>
                  <a:schemeClr val="tx1"/>
                </a:solidFill>
                <a:effectLst/>
                <a:latin typeface="+mn-lt"/>
                <a:ea typeface="+mn-ea"/>
                <a:cs typeface="+mn-cs"/>
              </a:rPr>
              <a:t>Klea</a:t>
            </a:r>
            <a:r>
              <a:rPr lang="fr-FR" sz="1200" b="0" i="0" kern="1200" dirty="0">
                <a:solidFill>
                  <a:schemeClr val="tx1"/>
                </a:solidFill>
                <a:effectLst/>
                <a:latin typeface="+mn-lt"/>
                <a:ea typeface="+mn-ea"/>
                <a:cs typeface="+mn-cs"/>
              </a:rPr>
              <a:t> </a:t>
            </a:r>
            <a:r>
              <a:rPr lang="fr-FR" sz="1200" b="0" i="0" kern="1200" dirty="0" err="1">
                <a:solidFill>
                  <a:schemeClr val="tx1"/>
                </a:solidFill>
                <a:effectLst/>
                <a:latin typeface="+mn-lt"/>
                <a:ea typeface="+mn-ea"/>
                <a:cs typeface="+mn-cs"/>
              </a:rPr>
              <a:t>Faniko</a:t>
            </a:r>
            <a:r>
              <a:rPr lang="fr-FR" sz="1200" b="0" i="0" kern="1200" dirty="0">
                <a:solidFill>
                  <a:schemeClr val="tx1"/>
                </a:solidFill>
                <a:effectLst/>
                <a:latin typeface="+mn-lt"/>
                <a:ea typeface="+mn-ea"/>
                <a:cs typeface="+mn-cs"/>
              </a:rPr>
              <a:t>, «peut pous­ser les doctorantes à «faire trop de confiance» à leur supérieur hiérarchique et «aux projets» qu’il a pour leur futur, sans développer leur propre indépendance». Face à ces comportements ambivalents, mais aussi au sexisme clairement hostile, quelques conseils pour ne plus subir tout cela au travail.</a:t>
            </a:r>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5</a:t>
            </a:fld>
            <a:endParaRPr lang="fr-CH"/>
          </a:p>
        </p:txBody>
      </p:sp>
    </p:spTree>
    <p:extLst>
      <p:ext uri="{BB962C8B-B14F-4D97-AF65-F5344CB8AC3E}">
        <p14:creationId xmlns:p14="http://schemas.microsoft.com/office/powerpoint/2010/main" val="825640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MOBBING : harcèlement </a:t>
            </a:r>
            <a:r>
              <a:rPr lang="fr-FR" sz="1200" b="0" i="0" kern="1200" dirty="0" err="1">
                <a:solidFill>
                  <a:schemeClr val="tx1"/>
                </a:solidFill>
                <a:effectLst/>
                <a:latin typeface="+mn-lt"/>
                <a:ea typeface="+mn-ea"/>
                <a:cs typeface="+mn-cs"/>
              </a:rPr>
              <a:t>psachologique</a:t>
            </a:r>
            <a:br>
              <a:rPr lang="fr-FR" sz="1200" b="0" i="0" kern="1200" dirty="0">
                <a:solidFill>
                  <a:schemeClr val="tx1"/>
                </a:solidFill>
                <a:effectLst/>
                <a:latin typeface="+mn-lt"/>
                <a:ea typeface="+mn-ea"/>
                <a:cs typeface="+mn-cs"/>
              </a:rPr>
            </a:br>
            <a:r>
              <a:rPr lang="fr-FR" sz="1200" b="0" i="0" kern="1200" dirty="0">
                <a:solidFill>
                  <a:schemeClr val="tx1"/>
                </a:solidFill>
                <a:effectLst/>
                <a:latin typeface="+mn-lt"/>
                <a:ea typeface="+mn-ea"/>
                <a:cs typeface="+mn-cs"/>
              </a:rPr>
              <a:t>Enchaînement, sur une assez longue période, de propos et d'agissements hostiles, exprimés ou manifestés par une ou plusieurs personnes envers une tierce personne</a:t>
            </a:r>
          </a:p>
          <a:p>
            <a:r>
              <a:rPr lang="fr-FR" dirty="0"/>
              <a:t>Le mobbing correspond à une forme particulière de conflit qui se distingue par son caractère peu moral et par le manque de respect envers les valeurs de l’autre partie. A la différence des autres types de conflits, le mobbing n’est pas générateur d’améliorations des relations interpersonnelles, mais vise au contraire l’exclusion de l’autre.</a:t>
            </a:r>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6</a:t>
            </a:fld>
            <a:endParaRPr lang="fr-CH"/>
          </a:p>
        </p:txBody>
      </p:sp>
    </p:spTree>
    <p:extLst>
      <p:ext uri="{BB962C8B-B14F-4D97-AF65-F5344CB8AC3E}">
        <p14:creationId xmlns:p14="http://schemas.microsoft.com/office/powerpoint/2010/main" val="2577317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Dans la définition du harcèlement c’est pas l’intention de l’auteur qui compte mais les effets sur la victime</a:t>
            </a:r>
          </a:p>
          <a:p>
            <a:pPr lvl="1"/>
            <a:r>
              <a:rPr lang="fr-FR" sz="1200" kern="1200" dirty="0">
                <a:solidFill>
                  <a:schemeClr val="tx1"/>
                </a:solidFill>
                <a:effectLst/>
                <a:latin typeface="+mn-lt"/>
                <a:ea typeface="+mn-ea"/>
                <a:cs typeface="+mn-cs"/>
              </a:rPr>
              <a:t>Un comportement discriminatoire</a:t>
            </a:r>
          </a:p>
          <a:p>
            <a:r>
              <a:rPr lang="fr-CH" sz="1200" i="1" kern="1200" dirty="0">
                <a:solidFill>
                  <a:schemeClr val="tx1"/>
                </a:solidFill>
                <a:effectLst/>
                <a:latin typeface="+mn-lt"/>
                <a:ea typeface="+mn-ea"/>
                <a:cs typeface="+mn-cs"/>
              </a:rPr>
              <a:t>ATF 126 III 395 (dire des femmes qu’elles sont toutes des salopes ou leur demander leur orientation sexuelle)</a:t>
            </a:r>
            <a:endParaRPr lang="fr-CH" sz="1100" i="1" kern="1200" dirty="0">
              <a:solidFill>
                <a:schemeClr val="tx1"/>
              </a:solidFill>
              <a:effectLst/>
              <a:latin typeface="+mn-lt"/>
              <a:ea typeface="+mn-ea"/>
              <a:cs typeface="+mn-cs"/>
            </a:endParaRPr>
          </a:p>
          <a:p>
            <a:r>
              <a:rPr lang="fr-CH" sz="1200" i="1" kern="1200" dirty="0">
                <a:solidFill>
                  <a:schemeClr val="tx1"/>
                </a:solidFill>
                <a:effectLst/>
                <a:latin typeface="+mn-lt"/>
                <a:ea typeface="+mn-ea"/>
                <a:cs typeface="+mn-cs"/>
              </a:rPr>
              <a:t>TF, 5 février 2007, 4C.289/2006 (plaisanteries lourdes et photos de femmes nues au mur dans une société horlogère)</a:t>
            </a:r>
            <a:endParaRPr lang="fr-CH" sz="1100" i="1" kern="1200" dirty="0">
              <a:solidFill>
                <a:schemeClr val="tx1"/>
              </a:solidFill>
              <a:effectLst/>
              <a:latin typeface="+mn-lt"/>
              <a:ea typeface="+mn-ea"/>
              <a:cs typeface="+mn-cs"/>
            </a:endParaRPr>
          </a:p>
          <a:p>
            <a:pPr lvl="1"/>
            <a:endParaRPr lang="fr-FR" sz="12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De caractère sexuel ou fondé sur l’appartenance sexuelle</a:t>
            </a:r>
          </a:p>
          <a:p>
            <a:pPr lvl="1"/>
            <a:r>
              <a:rPr lang="fr-FR" sz="1200" kern="1200" dirty="0">
                <a:solidFill>
                  <a:schemeClr val="tx1"/>
                </a:solidFill>
                <a:effectLst/>
                <a:latin typeface="+mn-lt"/>
                <a:ea typeface="+mn-ea"/>
                <a:cs typeface="+mn-cs"/>
              </a:rPr>
              <a:t>L’excuse de l’environnement professionnel?</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 .60/2006 (</a:t>
            </a:r>
            <a:r>
              <a:rPr lang="fr-CH" sz="1200" i="1" kern="1200" dirty="0">
                <a:solidFill>
                  <a:schemeClr val="tx1"/>
                </a:solidFill>
                <a:effectLst/>
                <a:latin typeface="+mn-lt"/>
                <a:ea typeface="+mn-ea"/>
                <a:cs typeface="+mn-cs"/>
              </a:rPr>
              <a:t>harcèlement nié en présence de mots tels que ma petite, ma chérie vu l’ambiance familiale et détendue et le fait que l’employeur n’avait jamais usé de plaisanteries déplacées)</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4C.276/2004 (</a:t>
            </a:r>
            <a:r>
              <a:rPr lang="fr-CH" sz="1200" i="1" kern="1200" dirty="0">
                <a:solidFill>
                  <a:schemeClr val="tx1"/>
                </a:solidFill>
                <a:effectLst/>
                <a:latin typeface="+mn-lt"/>
                <a:ea typeface="+mn-ea"/>
                <a:cs typeface="+mn-cs"/>
              </a:rPr>
              <a:t>langage utilisé assez cru mais sans connotation sexuelle dans une rédaction journalistique sportive : harcèlement nié</a:t>
            </a:r>
            <a:r>
              <a:rPr lang="fr-CH" sz="1000" kern="1200" dirty="0">
                <a:solidFill>
                  <a:schemeClr val="tx1"/>
                </a:solidFill>
                <a:effectLst/>
                <a:latin typeface="+mn-lt"/>
                <a:ea typeface="+mn-ea"/>
                <a:cs typeface="+mn-cs"/>
              </a:rPr>
              <a:t>).</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4C.463/1999 (126 III 395) </a:t>
            </a:r>
            <a:r>
              <a:rPr lang="fr-CH" sz="1200" i="1" kern="1200" dirty="0">
                <a:solidFill>
                  <a:schemeClr val="tx1"/>
                </a:solidFill>
                <a:effectLst/>
                <a:latin typeface="+mn-lt"/>
                <a:ea typeface="+mn-ea"/>
                <a:cs typeface="+mn-cs"/>
              </a:rPr>
              <a:t>Ce n’est pas parce que la collaboratrice a utilisé le même vocabulaire qu’il est nécessairement admissible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4C.187/2000 (</a:t>
            </a:r>
            <a:r>
              <a:rPr lang="fr-CH" sz="1200" i="1" kern="1200" dirty="0">
                <a:solidFill>
                  <a:schemeClr val="tx1"/>
                </a:solidFill>
                <a:effectLst/>
                <a:latin typeface="+mn-lt"/>
                <a:ea typeface="+mn-ea"/>
                <a:cs typeface="+mn-cs"/>
              </a:rPr>
              <a:t>le fait de travailler dans un bistrot de quartier n’autorise pas le patron à traiter sa sommelière de pute ni de dire des femmes qu’elles sont toutes des salopes)</a:t>
            </a:r>
            <a:endParaRPr lang="fr-CH" sz="1100" kern="1200" dirty="0">
              <a:solidFill>
                <a:schemeClr val="tx1"/>
              </a:solidFill>
              <a:effectLst/>
              <a:latin typeface="+mn-lt"/>
              <a:ea typeface="+mn-ea"/>
              <a:cs typeface="+mn-cs"/>
            </a:endParaRPr>
          </a:p>
          <a:p>
            <a:pPr lvl="1"/>
            <a:endParaRPr lang="fr-CH" sz="1100" kern="1200" dirty="0">
              <a:solidFill>
                <a:schemeClr val="tx1"/>
              </a:solidFill>
              <a:effectLst/>
              <a:latin typeface="+mn-lt"/>
              <a:ea typeface="+mn-ea"/>
              <a:cs typeface="+mn-cs"/>
            </a:endParaRPr>
          </a:p>
          <a:p>
            <a:pPr lvl="0"/>
            <a:r>
              <a:rPr lang="fr-CH" sz="1200" i="1" kern="1200" dirty="0">
                <a:solidFill>
                  <a:schemeClr val="tx1"/>
                </a:solidFill>
                <a:effectLst/>
                <a:latin typeface="+mn-lt"/>
                <a:ea typeface="+mn-ea"/>
                <a:cs typeface="+mn-cs"/>
              </a:rPr>
              <a:t>Quelle fréquence ? </a:t>
            </a:r>
            <a:endParaRPr lang="fr-CH" sz="1100" i="1" kern="1200" dirty="0">
              <a:solidFill>
                <a:schemeClr val="tx1"/>
              </a:solidFill>
              <a:effectLst/>
              <a:latin typeface="+mn-lt"/>
              <a:ea typeface="+mn-ea"/>
              <a:cs typeface="+mn-cs"/>
            </a:endParaRPr>
          </a:p>
          <a:p>
            <a:r>
              <a:rPr lang="fr-CH" sz="1200" i="1" kern="1200" dirty="0">
                <a:solidFill>
                  <a:schemeClr val="tx1"/>
                </a:solidFill>
                <a:effectLst/>
                <a:latin typeface="+mn-lt"/>
                <a:ea typeface="+mn-ea"/>
                <a:cs typeface="+mn-cs"/>
              </a:rPr>
              <a:t>Tout dépend de la gravité, mais la jurisprudence attache de l’importance aux comportements qui durent, même si le harcèlement sexuel est punissable indépendamment de la durée</a:t>
            </a:r>
            <a:r>
              <a:rPr lang="fr-CH" sz="1200" kern="1200" dirty="0">
                <a:solidFill>
                  <a:schemeClr val="tx1"/>
                </a:solidFill>
                <a:effectLst/>
                <a:latin typeface="+mn-lt"/>
                <a:ea typeface="+mn-ea"/>
                <a:cs typeface="+mn-cs"/>
              </a:rPr>
              <a:t>.</a:t>
            </a:r>
            <a:endParaRPr lang="fr-CH" sz="1100" kern="1200" dirty="0">
              <a:solidFill>
                <a:schemeClr val="tx1"/>
              </a:solidFill>
              <a:effectLst/>
              <a:latin typeface="+mn-lt"/>
              <a:ea typeface="+mn-ea"/>
              <a:cs typeface="+mn-cs"/>
            </a:endParaRPr>
          </a:p>
          <a:p>
            <a:pPr lvl="1"/>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Qui présente un caractère importun, portant atteinte à la dignité</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Sur le lieu de travail</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Dont l’auteur et la victime sont souvent de sexe opposé</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Que l’employeur n’a pas empêché</a:t>
            </a:r>
            <a:endParaRPr lang="fr-CH" sz="1100" kern="1200" dirty="0">
              <a:solidFill>
                <a:schemeClr val="tx1"/>
              </a:solidFill>
              <a:effectLst/>
              <a:latin typeface="+mn-lt"/>
              <a:ea typeface="+mn-ea"/>
              <a:cs typeface="+mn-cs"/>
            </a:endParaRPr>
          </a:p>
          <a:p>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8</a:t>
            </a:fld>
            <a:endParaRPr lang="fr-CH"/>
          </a:p>
        </p:txBody>
      </p:sp>
    </p:spTree>
    <p:extLst>
      <p:ext uri="{BB962C8B-B14F-4D97-AF65-F5344CB8AC3E}">
        <p14:creationId xmlns:p14="http://schemas.microsoft.com/office/powerpoint/2010/main" val="276660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Dans la définition du harcèlement c’est pas l’intention de l’auteur qui compte mais les effets sur la victime</a:t>
            </a:r>
          </a:p>
          <a:p>
            <a:pPr lvl="1"/>
            <a:r>
              <a:rPr lang="fr-FR" sz="1200" kern="1200" dirty="0">
                <a:solidFill>
                  <a:schemeClr val="tx1"/>
                </a:solidFill>
                <a:effectLst/>
                <a:latin typeface="+mn-lt"/>
                <a:ea typeface="+mn-ea"/>
                <a:cs typeface="+mn-cs"/>
              </a:rPr>
              <a:t>Un comportement discriminatoire</a:t>
            </a:r>
          </a:p>
          <a:p>
            <a:r>
              <a:rPr lang="fr-CH" sz="1200" i="1" kern="1200" dirty="0">
                <a:solidFill>
                  <a:schemeClr val="tx1"/>
                </a:solidFill>
                <a:effectLst/>
                <a:latin typeface="+mn-lt"/>
                <a:ea typeface="+mn-ea"/>
                <a:cs typeface="+mn-cs"/>
              </a:rPr>
              <a:t>ATF 126 III 395 (dire des femmes qu’elles sont toutes des salopes ou leur demander leur orientation sexuelle)</a:t>
            </a:r>
            <a:endParaRPr lang="fr-CH" sz="1100" i="1" kern="1200" dirty="0">
              <a:solidFill>
                <a:schemeClr val="tx1"/>
              </a:solidFill>
              <a:effectLst/>
              <a:latin typeface="+mn-lt"/>
              <a:ea typeface="+mn-ea"/>
              <a:cs typeface="+mn-cs"/>
            </a:endParaRPr>
          </a:p>
          <a:p>
            <a:r>
              <a:rPr lang="fr-CH" sz="1200" i="1" kern="1200" dirty="0">
                <a:solidFill>
                  <a:schemeClr val="tx1"/>
                </a:solidFill>
                <a:effectLst/>
                <a:latin typeface="+mn-lt"/>
                <a:ea typeface="+mn-ea"/>
                <a:cs typeface="+mn-cs"/>
              </a:rPr>
              <a:t>TF, 5 février 2007, 4C.289/2006 (plaisanteries lourdes et photos de femmes nues au mur dans une société horlogère)</a:t>
            </a:r>
            <a:endParaRPr lang="fr-CH" sz="1100" i="1" kern="1200" dirty="0">
              <a:solidFill>
                <a:schemeClr val="tx1"/>
              </a:solidFill>
              <a:effectLst/>
              <a:latin typeface="+mn-lt"/>
              <a:ea typeface="+mn-ea"/>
              <a:cs typeface="+mn-cs"/>
            </a:endParaRPr>
          </a:p>
          <a:p>
            <a:pPr lvl="1"/>
            <a:endParaRPr lang="fr-FR" sz="12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De caractère sexuel ou fondé sur l’appartenance sexuelle</a:t>
            </a:r>
          </a:p>
          <a:p>
            <a:pPr lvl="1"/>
            <a:r>
              <a:rPr lang="fr-FR" sz="1200" kern="1200" dirty="0">
                <a:solidFill>
                  <a:schemeClr val="tx1"/>
                </a:solidFill>
                <a:effectLst/>
                <a:latin typeface="+mn-lt"/>
                <a:ea typeface="+mn-ea"/>
                <a:cs typeface="+mn-cs"/>
              </a:rPr>
              <a:t>L’excuse de l’environnement professionnel?</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 .60/2006 (</a:t>
            </a:r>
            <a:r>
              <a:rPr lang="fr-CH" sz="1200" i="1" kern="1200" dirty="0">
                <a:solidFill>
                  <a:schemeClr val="tx1"/>
                </a:solidFill>
                <a:effectLst/>
                <a:latin typeface="+mn-lt"/>
                <a:ea typeface="+mn-ea"/>
                <a:cs typeface="+mn-cs"/>
              </a:rPr>
              <a:t>harcèlement nié en présence de mots tels que ma petite, ma chérie vu l’ambiance familiale et détendue et le fait que l’employeur n’avait jamais usé de plaisanteries déplacées)</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4C.276/2004 (</a:t>
            </a:r>
            <a:r>
              <a:rPr lang="fr-CH" sz="1200" i="1" kern="1200" dirty="0">
                <a:solidFill>
                  <a:schemeClr val="tx1"/>
                </a:solidFill>
                <a:effectLst/>
                <a:latin typeface="+mn-lt"/>
                <a:ea typeface="+mn-ea"/>
                <a:cs typeface="+mn-cs"/>
              </a:rPr>
              <a:t>langage utilisé assez cru mais sans connotation sexuelle dans une rédaction journalistique sportive : harcèlement nié</a:t>
            </a:r>
            <a:r>
              <a:rPr lang="fr-CH" sz="1000" kern="1200" dirty="0">
                <a:solidFill>
                  <a:schemeClr val="tx1"/>
                </a:solidFill>
                <a:effectLst/>
                <a:latin typeface="+mn-lt"/>
                <a:ea typeface="+mn-ea"/>
                <a:cs typeface="+mn-cs"/>
              </a:rPr>
              <a:t>).</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4C.463/1999 (126 III 395) </a:t>
            </a:r>
            <a:r>
              <a:rPr lang="fr-CH" sz="1200" i="1" kern="1200" dirty="0">
                <a:solidFill>
                  <a:schemeClr val="tx1"/>
                </a:solidFill>
                <a:effectLst/>
                <a:latin typeface="+mn-lt"/>
                <a:ea typeface="+mn-ea"/>
                <a:cs typeface="+mn-cs"/>
              </a:rPr>
              <a:t>Ce n’est pas parce que la collaboratrice a utilisé le même vocabulaire qu’il est nécessairement admissible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4C.187/2000 (</a:t>
            </a:r>
            <a:r>
              <a:rPr lang="fr-CH" sz="1200" i="1" kern="1200" dirty="0">
                <a:solidFill>
                  <a:schemeClr val="tx1"/>
                </a:solidFill>
                <a:effectLst/>
                <a:latin typeface="+mn-lt"/>
                <a:ea typeface="+mn-ea"/>
                <a:cs typeface="+mn-cs"/>
              </a:rPr>
              <a:t>le fait de travailler dans un bistrot de quartier n’autorise pas le patron à traiter sa sommelière de pute ni de dire des femmes qu’elles sont toutes des salopes)</a:t>
            </a:r>
            <a:endParaRPr lang="fr-CH" sz="1100" kern="1200" dirty="0">
              <a:solidFill>
                <a:schemeClr val="tx1"/>
              </a:solidFill>
              <a:effectLst/>
              <a:latin typeface="+mn-lt"/>
              <a:ea typeface="+mn-ea"/>
              <a:cs typeface="+mn-cs"/>
            </a:endParaRPr>
          </a:p>
          <a:p>
            <a:pPr lvl="1"/>
            <a:endParaRPr lang="fr-CH" sz="1100" kern="1200" dirty="0">
              <a:solidFill>
                <a:schemeClr val="tx1"/>
              </a:solidFill>
              <a:effectLst/>
              <a:latin typeface="+mn-lt"/>
              <a:ea typeface="+mn-ea"/>
              <a:cs typeface="+mn-cs"/>
            </a:endParaRPr>
          </a:p>
          <a:p>
            <a:pPr lvl="0"/>
            <a:r>
              <a:rPr lang="fr-CH" sz="1200" i="1" kern="1200" dirty="0">
                <a:solidFill>
                  <a:schemeClr val="tx1"/>
                </a:solidFill>
                <a:effectLst/>
                <a:latin typeface="+mn-lt"/>
                <a:ea typeface="+mn-ea"/>
                <a:cs typeface="+mn-cs"/>
              </a:rPr>
              <a:t>Quelle fréquence ? </a:t>
            </a:r>
            <a:endParaRPr lang="fr-CH" sz="1100" i="1" kern="1200" dirty="0">
              <a:solidFill>
                <a:schemeClr val="tx1"/>
              </a:solidFill>
              <a:effectLst/>
              <a:latin typeface="+mn-lt"/>
              <a:ea typeface="+mn-ea"/>
              <a:cs typeface="+mn-cs"/>
            </a:endParaRPr>
          </a:p>
          <a:p>
            <a:r>
              <a:rPr lang="fr-CH" sz="1200" i="1" kern="1200" dirty="0">
                <a:solidFill>
                  <a:schemeClr val="tx1"/>
                </a:solidFill>
                <a:effectLst/>
                <a:latin typeface="+mn-lt"/>
                <a:ea typeface="+mn-ea"/>
                <a:cs typeface="+mn-cs"/>
              </a:rPr>
              <a:t>Tout dépend de la gravité, mais la jurisprudence attache de l’importance aux comportements qui durent, même si le harcèlement sexuel est punissable indépendamment de la durée</a:t>
            </a:r>
            <a:r>
              <a:rPr lang="fr-CH" sz="1200" kern="1200" dirty="0">
                <a:solidFill>
                  <a:schemeClr val="tx1"/>
                </a:solidFill>
                <a:effectLst/>
                <a:latin typeface="+mn-lt"/>
                <a:ea typeface="+mn-ea"/>
                <a:cs typeface="+mn-cs"/>
              </a:rPr>
              <a:t>.</a:t>
            </a:r>
            <a:endParaRPr lang="fr-CH" sz="1100" kern="1200" dirty="0">
              <a:solidFill>
                <a:schemeClr val="tx1"/>
              </a:solidFill>
              <a:effectLst/>
              <a:latin typeface="+mn-lt"/>
              <a:ea typeface="+mn-ea"/>
              <a:cs typeface="+mn-cs"/>
            </a:endParaRPr>
          </a:p>
          <a:p>
            <a:pPr lvl="1"/>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Qui présente un caractère importun, portant atteinte à la dignité</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Sur le lieu de travail</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Dont l’auteur et la victime sont souvent de sexe opposé</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Que l’employeur n’a pas empêché</a:t>
            </a:r>
            <a:endParaRPr lang="fr-CH" sz="1100" kern="1200" dirty="0">
              <a:solidFill>
                <a:schemeClr val="tx1"/>
              </a:solidFill>
              <a:effectLst/>
              <a:latin typeface="+mn-lt"/>
              <a:ea typeface="+mn-ea"/>
              <a:cs typeface="+mn-cs"/>
            </a:endParaRPr>
          </a:p>
          <a:p>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9</a:t>
            </a:fld>
            <a:endParaRPr lang="fr-CH"/>
          </a:p>
        </p:txBody>
      </p:sp>
    </p:spTree>
    <p:extLst>
      <p:ext uri="{BB962C8B-B14F-4D97-AF65-F5344CB8AC3E}">
        <p14:creationId xmlns:p14="http://schemas.microsoft.com/office/powerpoint/2010/main" val="1672412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kern="1200" dirty="0">
                <a:solidFill>
                  <a:schemeClr val="tx1"/>
                </a:solidFill>
                <a:effectLst/>
                <a:latin typeface="+mn-lt"/>
                <a:ea typeface="+mn-ea"/>
                <a:cs typeface="+mn-cs"/>
              </a:rPr>
              <a:t>Dans la définition du harcèlement c’est pas l’intention de l’auteur qui compte mais les effets sur la victime</a:t>
            </a:r>
          </a:p>
          <a:p>
            <a:pPr lvl="1"/>
            <a:r>
              <a:rPr lang="fr-FR" sz="1200" kern="1200" dirty="0">
                <a:solidFill>
                  <a:schemeClr val="tx1"/>
                </a:solidFill>
                <a:effectLst/>
                <a:latin typeface="+mn-lt"/>
                <a:ea typeface="+mn-ea"/>
                <a:cs typeface="+mn-cs"/>
              </a:rPr>
              <a:t>Un comportement discriminatoire</a:t>
            </a:r>
          </a:p>
          <a:p>
            <a:r>
              <a:rPr lang="fr-CH" sz="1200" i="1" kern="1200" dirty="0">
                <a:solidFill>
                  <a:schemeClr val="tx1"/>
                </a:solidFill>
                <a:effectLst/>
                <a:latin typeface="+mn-lt"/>
                <a:ea typeface="+mn-ea"/>
                <a:cs typeface="+mn-cs"/>
              </a:rPr>
              <a:t>ATF 126 III 395 (dire des femmes qu’elles sont toutes des salopes ou leur demander leur orientation sexuelle)</a:t>
            </a:r>
            <a:endParaRPr lang="fr-CH" sz="1100" i="1" kern="1200" dirty="0">
              <a:solidFill>
                <a:schemeClr val="tx1"/>
              </a:solidFill>
              <a:effectLst/>
              <a:latin typeface="+mn-lt"/>
              <a:ea typeface="+mn-ea"/>
              <a:cs typeface="+mn-cs"/>
            </a:endParaRPr>
          </a:p>
          <a:p>
            <a:r>
              <a:rPr lang="fr-CH" sz="1200" i="1" kern="1200" dirty="0">
                <a:solidFill>
                  <a:schemeClr val="tx1"/>
                </a:solidFill>
                <a:effectLst/>
                <a:latin typeface="+mn-lt"/>
                <a:ea typeface="+mn-ea"/>
                <a:cs typeface="+mn-cs"/>
              </a:rPr>
              <a:t>TF, 5 février 2007, 4C.289/2006 (plaisanteries lourdes et photos de femmes nues au mur dans une société horlogère)</a:t>
            </a:r>
            <a:endParaRPr lang="fr-CH" sz="1100" i="1" kern="1200" dirty="0">
              <a:solidFill>
                <a:schemeClr val="tx1"/>
              </a:solidFill>
              <a:effectLst/>
              <a:latin typeface="+mn-lt"/>
              <a:ea typeface="+mn-ea"/>
              <a:cs typeface="+mn-cs"/>
            </a:endParaRPr>
          </a:p>
          <a:p>
            <a:pPr lvl="1"/>
            <a:endParaRPr lang="fr-FR" sz="12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De caractère sexuel ou fondé sur l’appartenance sexuelle</a:t>
            </a:r>
          </a:p>
          <a:p>
            <a:pPr lvl="1"/>
            <a:r>
              <a:rPr lang="fr-FR" sz="1200" kern="1200" dirty="0">
                <a:solidFill>
                  <a:schemeClr val="tx1"/>
                </a:solidFill>
                <a:effectLst/>
                <a:latin typeface="+mn-lt"/>
                <a:ea typeface="+mn-ea"/>
                <a:cs typeface="+mn-cs"/>
              </a:rPr>
              <a:t>L’excuse de l’environnement professionnel?</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 .60/2006 (</a:t>
            </a:r>
            <a:r>
              <a:rPr lang="fr-CH" sz="1200" i="1" kern="1200" dirty="0">
                <a:solidFill>
                  <a:schemeClr val="tx1"/>
                </a:solidFill>
                <a:effectLst/>
                <a:latin typeface="+mn-lt"/>
                <a:ea typeface="+mn-ea"/>
                <a:cs typeface="+mn-cs"/>
              </a:rPr>
              <a:t>harcèlement nié en présence de mots tels que ma petite, ma chérie vu l’ambiance familiale et détendue et le fait que l’employeur n’avait jamais usé de plaisanteries déplacées)</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4C.276/2004 (</a:t>
            </a:r>
            <a:r>
              <a:rPr lang="fr-CH" sz="1200" i="1" kern="1200" dirty="0">
                <a:solidFill>
                  <a:schemeClr val="tx1"/>
                </a:solidFill>
                <a:effectLst/>
                <a:latin typeface="+mn-lt"/>
                <a:ea typeface="+mn-ea"/>
                <a:cs typeface="+mn-cs"/>
              </a:rPr>
              <a:t>langage utilisé assez cru mais sans connotation sexuelle dans une rédaction journalistique sportive : harcèlement nié</a:t>
            </a:r>
            <a:r>
              <a:rPr lang="fr-CH" sz="1000" kern="1200" dirty="0">
                <a:solidFill>
                  <a:schemeClr val="tx1"/>
                </a:solidFill>
                <a:effectLst/>
                <a:latin typeface="+mn-lt"/>
                <a:ea typeface="+mn-ea"/>
                <a:cs typeface="+mn-cs"/>
              </a:rPr>
              <a:t>).</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TF, 4C.463/1999 (126 III 395) </a:t>
            </a:r>
            <a:r>
              <a:rPr lang="fr-CH" sz="1200" i="1" kern="1200" dirty="0">
                <a:solidFill>
                  <a:schemeClr val="tx1"/>
                </a:solidFill>
                <a:effectLst/>
                <a:latin typeface="+mn-lt"/>
                <a:ea typeface="+mn-ea"/>
                <a:cs typeface="+mn-cs"/>
              </a:rPr>
              <a:t>Ce n’est pas parce que la collaboratrice a utilisé le même vocabulaire qu’il est nécessairement admissible</a:t>
            </a:r>
            <a:endParaRPr lang="fr-CH" sz="1100" kern="1200" dirty="0">
              <a:solidFill>
                <a:schemeClr val="tx1"/>
              </a:solidFill>
              <a:effectLst/>
              <a:latin typeface="+mn-lt"/>
              <a:ea typeface="+mn-ea"/>
              <a:cs typeface="+mn-cs"/>
            </a:endParaRPr>
          </a:p>
          <a:p>
            <a:r>
              <a:rPr lang="fr-CH" sz="1200" kern="1200" dirty="0">
                <a:solidFill>
                  <a:schemeClr val="tx1"/>
                </a:solidFill>
                <a:effectLst/>
                <a:latin typeface="+mn-lt"/>
                <a:ea typeface="+mn-ea"/>
                <a:cs typeface="+mn-cs"/>
              </a:rPr>
              <a:t>4C.187/2000 (</a:t>
            </a:r>
            <a:r>
              <a:rPr lang="fr-CH" sz="1200" i="1" kern="1200" dirty="0">
                <a:solidFill>
                  <a:schemeClr val="tx1"/>
                </a:solidFill>
                <a:effectLst/>
                <a:latin typeface="+mn-lt"/>
                <a:ea typeface="+mn-ea"/>
                <a:cs typeface="+mn-cs"/>
              </a:rPr>
              <a:t>le fait de travailler dans un bistrot de quartier n’autorise pas le patron à traiter sa sommelière de pute ni de dire des femmes qu’elles sont toutes des salopes)</a:t>
            </a:r>
            <a:endParaRPr lang="fr-CH" sz="1100" kern="1200" dirty="0">
              <a:solidFill>
                <a:schemeClr val="tx1"/>
              </a:solidFill>
              <a:effectLst/>
              <a:latin typeface="+mn-lt"/>
              <a:ea typeface="+mn-ea"/>
              <a:cs typeface="+mn-cs"/>
            </a:endParaRPr>
          </a:p>
          <a:p>
            <a:pPr lvl="1"/>
            <a:endParaRPr lang="fr-CH" sz="1100" kern="1200" dirty="0">
              <a:solidFill>
                <a:schemeClr val="tx1"/>
              </a:solidFill>
              <a:effectLst/>
              <a:latin typeface="+mn-lt"/>
              <a:ea typeface="+mn-ea"/>
              <a:cs typeface="+mn-cs"/>
            </a:endParaRPr>
          </a:p>
          <a:p>
            <a:pPr lvl="0"/>
            <a:r>
              <a:rPr lang="fr-CH" sz="1200" i="1" kern="1200" dirty="0">
                <a:solidFill>
                  <a:schemeClr val="tx1"/>
                </a:solidFill>
                <a:effectLst/>
                <a:latin typeface="+mn-lt"/>
                <a:ea typeface="+mn-ea"/>
                <a:cs typeface="+mn-cs"/>
              </a:rPr>
              <a:t>Quelle fréquence ? </a:t>
            </a:r>
            <a:endParaRPr lang="fr-CH" sz="1100" i="1" kern="1200" dirty="0">
              <a:solidFill>
                <a:schemeClr val="tx1"/>
              </a:solidFill>
              <a:effectLst/>
              <a:latin typeface="+mn-lt"/>
              <a:ea typeface="+mn-ea"/>
              <a:cs typeface="+mn-cs"/>
            </a:endParaRPr>
          </a:p>
          <a:p>
            <a:r>
              <a:rPr lang="fr-CH" sz="1200" i="1" kern="1200" dirty="0">
                <a:solidFill>
                  <a:schemeClr val="tx1"/>
                </a:solidFill>
                <a:effectLst/>
                <a:latin typeface="+mn-lt"/>
                <a:ea typeface="+mn-ea"/>
                <a:cs typeface="+mn-cs"/>
              </a:rPr>
              <a:t>Tout dépend de la gravité, mais la jurisprudence attache de l’importance aux comportements qui durent, même si le harcèlement sexuel est punissable indépendamment de la durée</a:t>
            </a:r>
            <a:r>
              <a:rPr lang="fr-CH" sz="1200" kern="1200" dirty="0">
                <a:solidFill>
                  <a:schemeClr val="tx1"/>
                </a:solidFill>
                <a:effectLst/>
                <a:latin typeface="+mn-lt"/>
                <a:ea typeface="+mn-ea"/>
                <a:cs typeface="+mn-cs"/>
              </a:rPr>
              <a:t>.</a:t>
            </a:r>
            <a:endParaRPr lang="fr-CH" sz="1100" kern="1200" dirty="0">
              <a:solidFill>
                <a:schemeClr val="tx1"/>
              </a:solidFill>
              <a:effectLst/>
              <a:latin typeface="+mn-lt"/>
              <a:ea typeface="+mn-ea"/>
              <a:cs typeface="+mn-cs"/>
            </a:endParaRPr>
          </a:p>
          <a:p>
            <a:pPr lvl="1"/>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Qui présente un caractère importun, portant atteinte à la dignité</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Sur le lieu de travail</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Dont l’auteur et la victime sont souvent de sexe opposé</a:t>
            </a:r>
            <a:endParaRPr lang="fr-CH" sz="11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Que l’employeur n’a pas empêché</a:t>
            </a:r>
            <a:endParaRPr lang="fr-CH" sz="1100" kern="1200" dirty="0">
              <a:solidFill>
                <a:schemeClr val="tx1"/>
              </a:solidFill>
              <a:effectLst/>
              <a:latin typeface="+mn-lt"/>
              <a:ea typeface="+mn-ea"/>
              <a:cs typeface="+mn-cs"/>
            </a:endParaRPr>
          </a:p>
          <a:p>
            <a:endParaRPr lang="fr-CH" dirty="0"/>
          </a:p>
        </p:txBody>
      </p:sp>
      <p:sp>
        <p:nvSpPr>
          <p:cNvPr id="4" name="Espace réservé du numéro de diapositive 3"/>
          <p:cNvSpPr>
            <a:spLocks noGrp="1"/>
          </p:cNvSpPr>
          <p:nvPr>
            <p:ph type="sldNum" sz="quarter" idx="5"/>
          </p:nvPr>
        </p:nvSpPr>
        <p:spPr/>
        <p:txBody>
          <a:bodyPr/>
          <a:lstStyle/>
          <a:p>
            <a:fld id="{E05776BF-A9E1-4281-BD83-A39D08BEBA32}" type="slidenum">
              <a:rPr lang="fr-CH" smtClean="0"/>
              <a:t>10</a:t>
            </a:fld>
            <a:endParaRPr lang="fr-CH"/>
          </a:p>
        </p:txBody>
      </p:sp>
    </p:spTree>
    <p:extLst>
      <p:ext uri="{BB962C8B-B14F-4D97-AF65-F5344CB8AC3E}">
        <p14:creationId xmlns:p14="http://schemas.microsoft.com/office/powerpoint/2010/main" val="219271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6229" name="Group 85"/>
          <p:cNvGrpSpPr>
            <a:grpSpLocks/>
          </p:cNvGrpSpPr>
          <p:nvPr/>
        </p:nvGrpSpPr>
        <p:grpSpPr bwMode="auto">
          <a:xfrm>
            <a:off x="0" y="0"/>
            <a:ext cx="8915400" cy="6858000"/>
            <a:chOff x="0" y="0"/>
            <a:chExt cx="5616" cy="4320"/>
          </a:xfrm>
        </p:grpSpPr>
        <p:grpSp>
          <p:nvGrpSpPr>
            <p:cNvPr id="6147" name="Group 3"/>
            <p:cNvGrpSpPr>
              <a:grpSpLocks/>
            </p:cNvGrpSpPr>
            <p:nvPr/>
          </p:nvGrpSpPr>
          <p:grpSpPr bwMode="auto">
            <a:xfrm>
              <a:off x="0" y="0"/>
              <a:ext cx="240" cy="4320"/>
              <a:chOff x="0" y="0"/>
              <a:chExt cx="240" cy="4320"/>
            </a:xfrm>
          </p:grpSpPr>
          <p:sp>
            <p:nvSpPr>
              <p:cNvPr id="6148" name="Rectangle 4"/>
              <p:cNvSpPr>
                <a:spLocks noChangeArrowheads="1"/>
              </p:cNvSpPr>
              <p:nvPr userDrawn="1"/>
            </p:nvSpPr>
            <p:spPr bwMode="auto">
              <a:xfrm>
                <a:off x="0" y="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49" name="Rectangle 5" descr="50%"/>
              <p:cNvSpPr>
                <a:spLocks noChangeArrowheads="1"/>
              </p:cNvSpPr>
              <p:nvPr userDrawn="1"/>
            </p:nvSpPr>
            <p:spPr bwMode="auto">
              <a:xfrm>
                <a:off x="0" y="24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0" name="Rectangle 6"/>
              <p:cNvSpPr>
                <a:spLocks noChangeArrowheads="1"/>
              </p:cNvSpPr>
              <p:nvPr userDrawn="1"/>
            </p:nvSpPr>
            <p:spPr bwMode="auto">
              <a:xfrm>
                <a:off x="0" y="48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1" name="Rectangle 7" descr="50%"/>
              <p:cNvSpPr>
                <a:spLocks noChangeArrowheads="1"/>
              </p:cNvSpPr>
              <p:nvPr userDrawn="1"/>
            </p:nvSpPr>
            <p:spPr bwMode="auto">
              <a:xfrm>
                <a:off x="0" y="72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2" name="Rectangle 8"/>
              <p:cNvSpPr>
                <a:spLocks noChangeArrowheads="1"/>
              </p:cNvSpPr>
              <p:nvPr userDrawn="1"/>
            </p:nvSpPr>
            <p:spPr bwMode="auto">
              <a:xfrm>
                <a:off x="0" y="96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3" name="Rectangle 9" descr="50%"/>
              <p:cNvSpPr>
                <a:spLocks noChangeArrowheads="1"/>
              </p:cNvSpPr>
              <p:nvPr userDrawn="1"/>
            </p:nvSpPr>
            <p:spPr bwMode="auto">
              <a:xfrm>
                <a:off x="0" y="120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4" name="Rectangle 10"/>
              <p:cNvSpPr>
                <a:spLocks noChangeArrowheads="1"/>
              </p:cNvSpPr>
              <p:nvPr userDrawn="1"/>
            </p:nvSpPr>
            <p:spPr bwMode="auto">
              <a:xfrm>
                <a:off x="0" y="144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5" name="Rectangle 11" descr="50%"/>
              <p:cNvSpPr>
                <a:spLocks noChangeArrowheads="1"/>
              </p:cNvSpPr>
              <p:nvPr userDrawn="1"/>
            </p:nvSpPr>
            <p:spPr bwMode="auto">
              <a:xfrm>
                <a:off x="0" y="168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6" name="Rectangle 12"/>
              <p:cNvSpPr>
                <a:spLocks noChangeArrowheads="1"/>
              </p:cNvSpPr>
              <p:nvPr userDrawn="1"/>
            </p:nvSpPr>
            <p:spPr bwMode="auto">
              <a:xfrm>
                <a:off x="0" y="192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7" name="Rectangle 13" descr="50%"/>
              <p:cNvSpPr>
                <a:spLocks noChangeArrowheads="1"/>
              </p:cNvSpPr>
              <p:nvPr userDrawn="1"/>
            </p:nvSpPr>
            <p:spPr bwMode="auto">
              <a:xfrm>
                <a:off x="0" y="216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8" name="Rectangle 14"/>
              <p:cNvSpPr>
                <a:spLocks noChangeArrowheads="1"/>
              </p:cNvSpPr>
              <p:nvPr userDrawn="1"/>
            </p:nvSpPr>
            <p:spPr bwMode="auto">
              <a:xfrm>
                <a:off x="0" y="240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59" name="Rectangle 15" descr="50%"/>
              <p:cNvSpPr>
                <a:spLocks noChangeArrowheads="1"/>
              </p:cNvSpPr>
              <p:nvPr userDrawn="1"/>
            </p:nvSpPr>
            <p:spPr bwMode="auto">
              <a:xfrm>
                <a:off x="0" y="264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60" name="Rectangle 16"/>
              <p:cNvSpPr>
                <a:spLocks noChangeArrowheads="1"/>
              </p:cNvSpPr>
              <p:nvPr userDrawn="1"/>
            </p:nvSpPr>
            <p:spPr bwMode="auto">
              <a:xfrm>
                <a:off x="0" y="288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61" name="Rectangle 17" descr="50%"/>
              <p:cNvSpPr>
                <a:spLocks noChangeArrowheads="1"/>
              </p:cNvSpPr>
              <p:nvPr userDrawn="1"/>
            </p:nvSpPr>
            <p:spPr bwMode="auto">
              <a:xfrm>
                <a:off x="0" y="312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62" name="Rectangle 18"/>
              <p:cNvSpPr>
                <a:spLocks noChangeArrowheads="1"/>
              </p:cNvSpPr>
              <p:nvPr userDrawn="1"/>
            </p:nvSpPr>
            <p:spPr bwMode="auto">
              <a:xfrm>
                <a:off x="0" y="336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63" name="Rectangle 19" descr="50%"/>
              <p:cNvSpPr>
                <a:spLocks noChangeArrowheads="1"/>
              </p:cNvSpPr>
              <p:nvPr userDrawn="1"/>
            </p:nvSpPr>
            <p:spPr bwMode="auto">
              <a:xfrm>
                <a:off x="0" y="360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64" name="Rectangle 20"/>
              <p:cNvSpPr>
                <a:spLocks noChangeArrowheads="1"/>
              </p:cNvSpPr>
              <p:nvPr userDrawn="1"/>
            </p:nvSpPr>
            <p:spPr bwMode="auto">
              <a:xfrm>
                <a:off x="0" y="384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65" name="Rectangle 21" descr="50%"/>
              <p:cNvSpPr>
                <a:spLocks noChangeArrowheads="1"/>
              </p:cNvSpPr>
              <p:nvPr userDrawn="1"/>
            </p:nvSpPr>
            <p:spPr bwMode="auto">
              <a:xfrm>
                <a:off x="0" y="408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sp>
          <p:nvSpPr>
            <p:cNvPr id="6201" name="Rectangle 57" descr="50%"/>
            <p:cNvSpPr>
              <a:spLocks noChangeArrowheads="1"/>
            </p:cNvSpPr>
            <p:nvPr/>
          </p:nvSpPr>
          <p:spPr bwMode="hidden">
            <a:xfrm>
              <a:off x="336" y="1248"/>
              <a:ext cx="5280" cy="144"/>
            </a:xfrm>
            <a:prstGeom prst="rect">
              <a:avLst/>
            </a:prstGeom>
            <a:pattFill prst="pct50">
              <a:fgClr>
                <a:schemeClr val="bg2"/>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nvGrpSpPr>
            <p:cNvPr id="6173" name="Group 29"/>
            <p:cNvGrpSpPr>
              <a:grpSpLocks/>
            </p:cNvGrpSpPr>
            <p:nvPr/>
          </p:nvGrpSpPr>
          <p:grpSpPr bwMode="auto">
            <a:xfrm>
              <a:off x="336" y="1200"/>
              <a:ext cx="5280" cy="0"/>
              <a:chOff x="144" y="1200"/>
              <a:chExt cx="5280" cy="0"/>
            </a:xfrm>
          </p:grpSpPr>
          <p:sp>
            <p:nvSpPr>
              <p:cNvPr id="6174" name="Line 30"/>
              <p:cNvSpPr>
                <a:spLocks noChangeShapeType="1"/>
              </p:cNvSpPr>
              <p:nvPr/>
            </p:nvSpPr>
            <p:spPr bwMode="ltGray">
              <a:xfrm>
                <a:off x="1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75" name="Line 31"/>
              <p:cNvSpPr>
                <a:spLocks noChangeShapeType="1"/>
              </p:cNvSpPr>
              <p:nvPr/>
            </p:nvSpPr>
            <p:spPr bwMode="ltGray">
              <a:xfrm>
                <a:off x="62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76" name="Line 32"/>
              <p:cNvSpPr>
                <a:spLocks noChangeShapeType="1"/>
              </p:cNvSpPr>
              <p:nvPr/>
            </p:nvSpPr>
            <p:spPr bwMode="ltGray">
              <a:xfrm>
                <a:off x="3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77" name="Line 33"/>
              <p:cNvSpPr>
                <a:spLocks noChangeShapeType="1"/>
              </p:cNvSpPr>
              <p:nvPr/>
            </p:nvSpPr>
            <p:spPr bwMode="ltGray">
              <a:xfrm>
                <a:off x="110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78" name="Line 34"/>
              <p:cNvSpPr>
                <a:spLocks noChangeShapeType="1"/>
              </p:cNvSpPr>
              <p:nvPr/>
            </p:nvSpPr>
            <p:spPr bwMode="ltGray">
              <a:xfrm>
                <a:off x="86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79" name="Line 35"/>
              <p:cNvSpPr>
                <a:spLocks noChangeShapeType="1"/>
              </p:cNvSpPr>
              <p:nvPr/>
            </p:nvSpPr>
            <p:spPr bwMode="ltGray">
              <a:xfrm>
                <a:off x="158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0" name="Line 36"/>
              <p:cNvSpPr>
                <a:spLocks noChangeShapeType="1"/>
              </p:cNvSpPr>
              <p:nvPr/>
            </p:nvSpPr>
            <p:spPr bwMode="ltGray">
              <a:xfrm>
                <a:off x="134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1" name="Line 37"/>
              <p:cNvSpPr>
                <a:spLocks noChangeShapeType="1"/>
              </p:cNvSpPr>
              <p:nvPr/>
            </p:nvSpPr>
            <p:spPr bwMode="ltGray">
              <a:xfrm>
                <a:off x="206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2" name="Line 38"/>
              <p:cNvSpPr>
                <a:spLocks noChangeShapeType="1"/>
              </p:cNvSpPr>
              <p:nvPr/>
            </p:nvSpPr>
            <p:spPr bwMode="ltGray">
              <a:xfrm>
                <a:off x="182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3" name="Line 39"/>
              <p:cNvSpPr>
                <a:spLocks noChangeShapeType="1"/>
              </p:cNvSpPr>
              <p:nvPr/>
            </p:nvSpPr>
            <p:spPr bwMode="ltGray">
              <a:xfrm>
                <a:off x="25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4" name="Line 40"/>
              <p:cNvSpPr>
                <a:spLocks noChangeShapeType="1"/>
              </p:cNvSpPr>
              <p:nvPr/>
            </p:nvSpPr>
            <p:spPr bwMode="ltGray">
              <a:xfrm>
                <a:off x="230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5" name="Line 41"/>
              <p:cNvSpPr>
                <a:spLocks noChangeShapeType="1"/>
              </p:cNvSpPr>
              <p:nvPr/>
            </p:nvSpPr>
            <p:spPr bwMode="ltGray">
              <a:xfrm>
                <a:off x="302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6" name="Line 42"/>
              <p:cNvSpPr>
                <a:spLocks noChangeShapeType="1"/>
              </p:cNvSpPr>
              <p:nvPr/>
            </p:nvSpPr>
            <p:spPr bwMode="ltGray">
              <a:xfrm>
                <a:off x="27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7" name="Line 43"/>
              <p:cNvSpPr>
                <a:spLocks noChangeShapeType="1"/>
              </p:cNvSpPr>
              <p:nvPr/>
            </p:nvSpPr>
            <p:spPr bwMode="ltGray">
              <a:xfrm>
                <a:off x="350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8" name="Line 44"/>
              <p:cNvSpPr>
                <a:spLocks noChangeShapeType="1"/>
              </p:cNvSpPr>
              <p:nvPr/>
            </p:nvSpPr>
            <p:spPr bwMode="ltGray">
              <a:xfrm>
                <a:off x="326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89" name="Line 45"/>
              <p:cNvSpPr>
                <a:spLocks noChangeShapeType="1"/>
              </p:cNvSpPr>
              <p:nvPr/>
            </p:nvSpPr>
            <p:spPr bwMode="ltGray">
              <a:xfrm>
                <a:off x="398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90" name="Line 46"/>
              <p:cNvSpPr>
                <a:spLocks noChangeShapeType="1"/>
              </p:cNvSpPr>
              <p:nvPr/>
            </p:nvSpPr>
            <p:spPr bwMode="ltGray">
              <a:xfrm>
                <a:off x="374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91" name="Line 47"/>
              <p:cNvSpPr>
                <a:spLocks noChangeShapeType="1"/>
              </p:cNvSpPr>
              <p:nvPr/>
            </p:nvSpPr>
            <p:spPr bwMode="ltGray">
              <a:xfrm>
                <a:off x="446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92" name="Line 48"/>
              <p:cNvSpPr>
                <a:spLocks noChangeShapeType="1"/>
              </p:cNvSpPr>
              <p:nvPr/>
            </p:nvSpPr>
            <p:spPr bwMode="ltGray">
              <a:xfrm>
                <a:off x="422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93" name="Line 49"/>
              <p:cNvSpPr>
                <a:spLocks noChangeShapeType="1"/>
              </p:cNvSpPr>
              <p:nvPr/>
            </p:nvSpPr>
            <p:spPr bwMode="ltGray">
              <a:xfrm>
                <a:off x="49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94" name="Line 50"/>
              <p:cNvSpPr>
                <a:spLocks noChangeShapeType="1"/>
              </p:cNvSpPr>
              <p:nvPr/>
            </p:nvSpPr>
            <p:spPr bwMode="ltGray">
              <a:xfrm>
                <a:off x="470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95" name="Line 51"/>
              <p:cNvSpPr>
                <a:spLocks noChangeShapeType="1"/>
              </p:cNvSpPr>
              <p:nvPr/>
            </p:nvSpPr>
            <p:spPr bwMode="ltGray">
              <a:xfrm>
                <a:off x="51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grpSp>
          <p:nvGrpSpPr>
            <p:cNvPr id="6228" name="Group 84"/>
            <p:cNvGrpSpPr>
              <a:grpSpLocks/>
            </p:cNvGrpSpPr>
            <p:nvPr/>
          </p:nvGrpSpPr>
          <p:grpSpPr bwMode="auto">
            <a:xfrm>
              <a:off x="432" y="1728"/>
              <a:ext cx="192" cy="192"/>
              <a:chOff x="432" y="1728"/>
              <a:chExt cx="192" cy="192"/>
            </a:xfrm>
          </p:grpSpPr>
          <p:sp>
            <p:nvSpPr>
              <p:cNvPr id="6169" name="Rectangle 25"/>
              <p:cNvSpPr>
                <a:spLocks noChangeArrowheads="1"/>
              </p:cNvSpPr>
              <p:nvPr userDrawn="1"/>
            </p:nvSpPr>
            <p:spPr bwMode="auto">
              <a:xfrm>
                <a:off x="432" y="1728"/>
                <a:ext cx="96" cy="96"/>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70" name="Rectangle 26"/>
              <p:cNvSpPr>
                <a:spLocks noChangeArrowheads="1"/>
              </p:cNvSpPr>
              <p:nvPr userDrawn="1"/>
            </p:nvSpPr>
            <p:spPr bwMode="auto">
              <a:xfrm>
                <a:off x="528" y="1824"/>
                <a:ext cx="96" cy="96"/>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71" name="Rectangle 27"/>
              <p:cNvSpPr>
                <a:spLocks noChangeArrowheads="1"/>
              </p:cNvSpPr>
              <p:nvPr userDrawn="1"/>
            </p:nvSpPr>
            <p:spPr bwMode="auto">
              <a:xfrm>
                <a:off x="528" y="1728"/>
                <a:ext cx="96" cy="9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172" name="Rectangle 28"/>
              <p:cNvSpPr>
                <a:spLocks noChangeArrowheads="1"/>
              </p:cNvSpPr>
              <p:nvPr userDrawn="1"/>
            </p:nvSpPr>
            <p:spPr bwMode="auto">
              <a:xfrm>
                <a:off x="432" y="1824"/>
                <a:ext cx="96" cy="9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grpSp>
          <p:nvGrpSpPr>
            <p:cNvPr id="6202" name="Group 58"/>
            <p:cNvGrpSpPr>
              <a:grpSpLocks/>
            </p:cNvGrpSpPr>
            <p:nvPr/>
          </p:nvGrpSpPr>
          <p:grpSpPr bwMode="auto">
            <a:xfrm>
              <a:off x="336" y="2400"/>
              <a:ext cx="5280" cy="0"/>
              <a:chOff x="144" y="1200"/>
              <a:chExt cx="5280" cy="0"/>
            </a:xfrm>
          </p:grpSpPr>
          <p:sp>
            <p:nvSpPr>
              <p:cNvPr id="6203" name="Line 59"/>
              <p:cNvSpPr>
                <a:spLocks noChangeShapeType="1"/>
              </p:cNvSpPr>
              <p:nvPr/>
            </p:nvSpPr>
            <p:spPr bwMode="ltGray">
              <a:xfrm>
                <a:off x="1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04" name="Line 60"/>
              <p:cNvSpPr>
                <a:spLocks noChangeShapeType="1"/>
              </p:cNvSpPr>
              <p:nvPr/>
            </p:nvSpPr>
            <p:spPr bwMode="ltGray">
              <a:xfrm>
                <a:off x="62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05" name="Line 61"/>
              <p:cNvSpPr>
                <a:spLocks noChangeShapeType="1"/>
              </p:cNvSpPr>
              <p:nvPr/>
            </p:nvSpPr>
            <p:spPr bwMode="ltGray">
              <a:xfrm>
                <a:off x="3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06" name="Line 62"/>
              <p:cNvSpPr>
                <a:spLocks noChangeShapeType="1"/>
              </p:cNvSpPr>
              <p:nvPr/>
            </p:nvSpPr>
            <p:spPr bwMode="ltGray">
              <a:xfrm>
                <a:off x="110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07" name="Line 63"/>
              <p:cNvSpPr>
                <a:spLocks noChangeShapeType="1"/>
              </p:cNvSpPr>
              <p:nvPr/>
            </p:nvSpPr>
            <p:spPr bwMode="ltGray">
              <a:xfrm>
                <a:off x="86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08" name="Line 64"/>
              <p:cNvSpPr>
                <a:spLocks noChangeShapeType="1"/>
              </p:cNvSpPr>
              <p:nvPr/>
            </p:nvSpPr>
            <p:spPr bwMode="ltGray">
              <a:xfrm>
                <a:off x="158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09" name="Line 65"/>
              <p:cNvSpPr>
                <a:spLocks noChangeShapeType="1"/>
              </p:cNvSpPr>
              <p:nvPr/>
            </p:nvSpPr>
            <p:spPr bwMode="ltGray">
              <a:xfrm>
                <a:off x="134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0" name="Line 66"/>
              <p:cNvSpPr>
                <a:spLocks noChangeShapeType="1"/>
              </p:cNvSpPr>
              <p:nvPr/>
            </p:nvSpPr>
            <p:spPr bwMode="ltGray">
              <a:xfrm>
                <a:off x="206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1" name="Line 67"/>
              <p:cNvSpPr>
                <a:spLocks noChangeShapeType="1"/>
              </p:cNvSpPr>
              <p:nvPr/>
            </p:nvSpPr>
            <p:spPr bwMode="ltGray">
              <a:xfrm>
                <a:off x="182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2" name="Line 68"/>
              <p:cNvSpPr>
                <a:spLocks noChangeShapeType="1"/>
              </p:cNvSpPr>
              <p:nvPr/>
            </p:nvSpPr>
            <p:spPr bwMode="ltGray">
              <a:xfrm>
                <a:off x="25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3" name="Line 69"/>
              <p:cNvSpPr>
                <a:spLocks noChangeShapeType="1"/>
              </p:cNvSpPr>
              <p:nvPr/>
            </p:nvSpPr>
            <p:spPr bwMode="ltGray">
              <a:xfrm>
                <a:off x="230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4" name="Line 70"/>
              <p:cNvSpPr>
                <a:spLocks noChangeShapeType="1"/>
              </p:cNvSpPr>
              <p:nvPr/>
            </p:nvSpPr>
            <p:spPr bwMode="ltGray">
              <a:xfrm>
                <a:off x="302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5" name="Line 71"/>
              <p:cNvSpPr>
                <a:spLocks noChangeShapeType="1"/>
              </p:cNvSpPr>
              <p:nvPr/>
            </p:nvSpPr>
            <p:spPr bwMode="ltGray">
              <a:xfrm>
                <a:off x="27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6" name="Line 72"/>
              <p:cNvSpPr>
                <a:spLocks noChangeShapeType="1"/>
              </p:cNvSpPr>
              <p:nvPr/>
            </p:nvSpPr>
            <p:spPr bwMode="ltGray">
              <a:xfrm>
                <a:off x="350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7" name="Line 73"/>
              <p:cNvSpPr>
                <a:spLocks noChangeShapeType="1"/>
              </p:cNvSpPr>
              <p:nvPr/>
            </p:nvSpPr>
            <p:spPr bwMode="ltGray">
              <a:xfrm>
                <a:off x="326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8" name="Line 74"/>
              <p:cNvSpPr>
                <a:spLocks noChangeShapeType="1"/>
              </p:cNvSpPr>
              <p:nvPr/>
            </p:nvSpPr>
            <p:spPr bwMode="ltGray">
              <a:xfrm>
                <a:off x="398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19" name="Line 75"/>
              <p:cNvSpPr>
                <a:spLocks noChangeShapeType="1"/>
              </p:cNvSpPr>
              <p:nvPr/>
            </p:nvSpPr>
            <p:spPr bwMode="ltGray">
              <a:xfrm>
                <a:off x="374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20" name="Line 76"/>
              <p:cNvSpPr>
                <a:spLocks noChangeShapeType="1"/>
              </p:cNvSpPr>
              <p:nvPr/>
            </p:nvSpPr>
            <p:spPr bwMode="ltGray">
              <a:xfrm>
                <a:off x="446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21" name="Line 77"/>
              <p:cNvSpPr>
                <a:spLocks noChangeShapeType="1"/>
              </p:cNvSpPr>
              <p:nvPr/>
            </p:nvSpPr>
            <p:spPr bwMode="ltGray">
              <a:xfrm>
                <a:off x="422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22" name="Line 78"/>
              <p:cNvSpPr>
                <a:spLocks noChangeShapeType="1"/>
              </p:cNvSpPr>
              <p:nvPr/>
            </p:nvSpPr>
            <p:spPr bwMode="ltGray">
              <a:xfrm>
                <a:off x="49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23" name="Line 79"/>
              <p:cNvSpPr>
                <a:spLocks noChangeShapeType="1"/>
              </p:cNvSpPr>
              <p:nvPr/>
            </p:nvSpPr>
            <p:spPr bwMode="ltGray">
              <a:xfrm>
                <a:off x="470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6224" name="Line 80"/>
              <p:cNvSpPr>
                <a:spLocks noChangeShapeType="1"/>
              </p:cNvSpPr>
              <p:nvPr/>
            </p:nvSpPr>
            <p:spPr bwMode="ltGray">
              <a:xfrm>
                <a:off x="51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sp>
          <p:nvSpPr>
            <p:cNvPr id="6225" name="Rectangle 81" descr="50%"/>
            <p:cNvSpPr>
              <a:spLocks noChangeArrowheads="1"/>
            </p:cNvSpPr>
            <p:nvPr/>
          </p:nvSpPr>
          <p:spPr bwMode="hidden">
            <a:xfrm>
              <a:off x="336" y="2208"/>
              <a:ext cx="5280" cy="144"/>
            </a:xfrm>
            <a:prstGeom prst="rect">
              <a:avLst/>
            </a:prstGeom>
            <a:pattFill prst="pct50">
              <a:fgClr>
                <a:schemeClr val="bg2"/>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sp>
        <p:nvSpPr>
          <p:cNvPr id="6196" name="Rectangle 52"/>
          <p:cNvSpPr>
            <a:spLocks noGrp="1" noChangeArrowheads="1"/>
          </p:cNvSpPr>
          <p:nvPr>
            <p:ph type="ctrTitle"/>
          </p:nvPr>
        </p:nvSpPr>
        <p:spPr>
          <a:xfrm>
            <a:off x="1066800" y="2286000"/>
            <a:ext cx="7772400" cy="1143000"/>
          </a:xfrm>
        </p:spPr>
        <p:txBody>
          <a:bodyPr/>
          <a:lstStyle>
            <a:lvl1pPr>
              <a:defRPr/>
            </a:lvl1pPr>
          </a:lstStyle>
          <a:p>
            <a:pPr lvl="0"/>
            <a:r>
              <a:rPr lang="fr-FR" altLang="fr-FR" noProof="0"/>
              <a:t>Modifiez le style du titre</a:t>
            </a:r>
            <a:endParaRPr lang="en-GB" altLang="fr-FR" noProof="0"/>
          </a:p>
        </p:txBody>
      </p:sp>
      <p:sp>
        <p:nvSpPr>
          <p:cNvPr id="6197" name="Rectangle 53"/>
          <p:cNvSpPr>
            <a:spLocks noGrp="1" noChangeArrowheads="1"/>
          </p:cNvSpPr>
          <p:nvPr>
            <p:ph type="subTitle" idx="1"/>
          </p:nvPr>
        </p:nvSpPr>
        <p:spPr>
          <a:xfrm>
            <a:off x="1295400" y="4038600"/>
            <a:ext cx="6400800" cy="1752600"/>
          </a:xfrm>
        </p:spPr>
        <p:txBody>
          <a:bodyPr/>
          <a:lstStyle>
            <a:lvl1pPr marL="0" indent="0" algn="ctr">
              <a:buFontTx/>
              <a:buNone/>
              <a:defRPr/>
            </a:lvl1pPr>
          </a:lstStyle>
          <a:p>
            <a:pPr lvl="0"/>
            <a:r>
              <a:rPr lang="fr-FR" altLang="fr-FR" noProof="0"/>
              <a:t>Modifiez le style des sous-titres du masque</a:t>
            </a:r>
            <a:endParaRPr lang="en-GB" altLang="fr-FR" noProof="0"/>
          </a:p>
        </p:txBody>
      </p:sp>
      <p:sp>
        <p:nvSpPr>
          <p:cNvPr id="6198" name="Rectangle 54"/>
          <p:cNvSpPr>
            <a:spLocks noGrp="1" noChangeArrowheads="1"/>
          </p:cNvSpPr>
          <p:nvPr>
            <p:ph type="dt" sz="half" idx="2"/>
          </p:nvPr>
        </p:nvSpPr>
        <p:spPr>
          <a:xfrm>
            <a:off x="685800" y="6248400"/>
            <a:ext cx="1905000" cy="457200"/>
          </a:xfrm>
        </p:spPr>
        <p:txBody>
          <a:bodyPr/>
          <a:lstStyle>
            <a:lvl1pPr>
              <a:defRPr/>
            </a:lvl1pPr>
          </a:lstStyle>
          <a:p>
            <a:endParaRPr lang="en-GB" altLang="fr-FR"/>
          </a:p>
        </p:txBody>
      </p:sp>
      <p:sp>
        <p:nvSpPr>
          <p:cNvPr id="6199" name="Rectangle 55"/>
          <p:cNvSpPr>
            <a:spLocks noGrp="1" noChangeArrowheads="1"/>
          </p:cNvSpPr>
          <p:nvPr>
            <p:ph type="ftr" sz="quarter" idx="3"/>
          </p:nvPr>
        </p:nvSpPr>
        <p:spPr>
          <a:xfrm>
            <a:off x="3352800" y="6248400"/>
            <a:ext cx="2895600" cy="457200"/>
          </a:xfrm>
        </p:spPr>
        <p:txBody>
          <a:bodyPr/>
          <a:lstStyle>
            <a:lvl1pPr>
              <a:defRPr/>
            </a:lvl1pPr>
          </a:lstStyle>
          <a:p>
            <a:r>
              <a:rPr lang="fr-CH" altLang="fr-FR"/>
              <a:t>Christine Sattiva Spring, avocate,spécialiste en droit du travail, chargée de cours UNIL</a:t>
            </a:r>
            <a:endParaRPr lang="en-GB" altLang="fr-FR"/>
          </a:p>
        </p:txBody>
      </p:sp>
      <p:sp>
        <p:nvSpPr>
          <p:cNvPr id="6200" name="Rectangle 56"/>
          <p:cNvSpPr>
            <a:spLocks noGrp="1" noChangeArrowheads="1"/>
          </p:cNvSpPr>
          <p:nvPr>
            <p:ph type="sldNum" sz="quarter" idx="4"/>
          </p:nvPr>
        </p:nvSpPr>
        <p:spPr>
          <a:xfrm>
            <a:off x="6934200" y="6248400"/>
            <a:ext cx="1905000" cy="457200"/>
          </a:xfrm>
        </p:spPr>
        <p:txBody>
          <a:bodyPr/>
          <a:lstStyle>
            <a:lvl1pPr>
              <a:defRPr/>
            </a:lvl1pPr>
          </a:lstStyle>
          <a:p>
            <a:fld id="{13759302-7D29-4A98-B094-A694C27FE5E8}" type="slidenum">
              <a:rPr lang="en-GB" altLang="fr-FR"/>
              <a:pPr/>
              <a:t>‹N°›</a:t>
            </a:fld>
            <a:endParaRPr lang="en-GB" alt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lvl1pPr>
              <a:defRPr/>
            </a:lvl1pPr>
          </a:lstStyle>
          <a:p>
            <a:endParaRPr lang="en-GB" altLang="fr-FR"/>
          </a:p>
        </p:txBody>
      </p:sp>
      <p:sp>
        <p:nvSpPr>
          <p:cNvPr id="5" name="Espace réservé du pied de page 4"/>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6" name="Espace réservé du numéro de diapositive 5"/>
          <p:cNvSpPr>
            <a:spLocks noGrp="1"/>
          </p:cNvSpPr>
          <p:nvPr>
            <p:ph type="sldNum" sz="quarter" idx="12"/>
          </p:nvPr>
        </p:nvSpPr>
        <p:spPr/>
        <p:txBody>
          <a:bodyPr/>
          <a:lstStyle>
            <a:lvl1pPr>
              <a:defRPr/>
            </a:lvl1pPr>
          </a:lstStyle>
          <a:p>
            <a:fld id="{57FF12B2-5606-40D4-B6B4-92637CBEF85A}" type="slidenum">
              <a:rPr lang="en-GB" altLang="fr-FR"/>
              <a:pPr/>
              <a:t>‹N°›</a:t>
            </a:fld>
            <a:endParaRPr lang="en-GB" altLang="fr-FR"/>
          </a:p>
        </p:txBody>
      </p:sp>
    </p:spTree>
    <p:extLst>
      <p:ext uri="{BB962C8B-B14F-4D97-AF65-F5344CB8AC3E}">
        <p14:creationId xmlns:p14="http://schemas.microsoft.com/office/powerpoint/2010/main" val="1456043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533400"/>
            <a:ext cx="1943100" cy="5638800"/>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685800" y="533400"/>
            <a:ext cx="5676900" cy="56388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lvl1pPr>
              <a:defRPr/>
            </a:lvl1pPr>
          </a:lstStyle>
          <a:p>
            <a:endParaRPr lang="en-GB" altLang="fr-FR"/>
          </a:p>
        </p:txBody>
      </p:sp>
      <p:sp>
        <p:nvSpPr>
          <p:cNvPr id="5" name="Espace réservé du pied de page 4"/>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6" name="Espace réservé du numéro de diapositive 5"/>
          <p:cNvSpPr>
            <a:spLocks noGrp="1"/>
          </p:cNvSpPr>
          <p:nvPr>
            <p:ph type="sldNum" sz="quarter" idx="12"/>
          </p:nvPr>
        </p:nvSpPr>
        <p:spPr/>
        <p:txBody>
          <a:bodyPr/>
          <a:lstStyle>
            <a:lvl1pPr>
              <a:defRPr/>
            </a:lvl1pPr>
          </a:lstStyle>
          <a:p>
            <a:fld id="{B66A3693-535A-46FF-88A2-80EF28F4AAD0}" type="slidenum">
              <a:rPr lang="en-GB" altLang="fr-FR"/>
              <a:pPr/>
              <a:t>‹N°›</a:t>
            </a:fld>
            <a:endParaRPr lang="en-GB" altLang="fr-FR"/>
          </a:p>
        </p:txBody>
      </p:sp>
    </p:spTree>
    <p:extLst>
      <p:ext uri="{BB962C8B-B14F-4D97-AF65-F5344CB8AC3E}">
        <p14:creationId xmlns:p14="http://schemas.microsoft.com/office/powerpoint/2010/main" val="3258470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lvl1pPr>
              <a:defRPr/>
            </a:lvl1pPr>
          </a:lstStyle>
          <a:p>
            <a:endParaRPr lang="en-GB" altLang="fr-FR"/>
          </a:p>
        </p:txBody>
      </p:sp>
      <p:sp>
        <p:nvSpPr>
          <p:cNvPr id="5" name="Espace réservé du pied de page 4"/>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6" name="Espace réservé du numéro de diapositive 5"/>
          <p:cNvSpPr>
            <a:spLocks noGrp="1"/>
          </p:cNvSpPr>
          <p:nvPr>
            <p:ph type="sldNum" sz="quarter" idx="12"/>
          </p:nvPr>
        </p:nvSpPr>
        <p:spPr/>
        <p:txBody>
          <a:bodyPr/>
          <a:lstStyle>
            <a:lvl1pPr>
              <a:defRPr/>
            </a:lvl1pPr>
          </a:lstStyle>
          <a:p>
            <a:fld id="{62A69524-ED0A-4E77-844B-F96128C3A8DA}" type="slidenum">
              <a:rPr lang="en-GB" altLang="fr-FR"/>
              <a:pPr/>
              <a:t>‹N°›</a:t>
            </a:fld>
            <a:endParaRPr lang="en-GB" altLang="fr-FR"/>
          </a:p>
        </p:txBody>
      </p:sp>
    </p:spTree>
    <p:extLst>
      <p:ext uri="{BB962C8B-B14F-4D97-AF65-F5344CB8AC3E}">
        <p14:creationId xmlns:p14="http://schemas.microsoft.com/office/powerpoint/2010/main" val="110686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en-GB" altLang="fr-FR"/>
          </a:p>
        </p:txBody>
      </p:sp>
      <p:sp>
        <p:nvSpPr>
          <p:cNvPr id="5" name="Espace réservé du pied de page 4"/>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6" name="Espace réservé du numéro de diapositive 5"/>
          <p:cNvSpPr>
            <a:spLocks noGrp="1"/>
          </p:cNvSpPr>
          <p:nvPr>
            <p:ph type="sldNum" sz="quarter" idx="12"/>
          </p:nvPr>
        </p:nvSpPr>
        <p:spPr/>
        <p:txBody>
          <a:bodyPr/>
          <a:lstStyle>
            <a:lvl1pPr>
              <a:defRPr/>
            </a:lvl1pPr>
          </a:lstStyle>
          <a:p>
            <a:fld id="{88BC76B4-B101-443A-A8E9-1AF95D1DBE14}" type="slidenum">
              <a:rPr lang="en-GB" altLang="fr-FR"/>
              <a:pPr/>
              <a:t>‹N°›</a:t>
            </a:fld>
            <a:endParaRPr lang="en-GB" altLang="fr-FR"/>
          </a:p>
        </p:txBody>
      </p:sp>
    </p:spTree>
    <p:extLst>
      <p:ext uri="{BB962C8B-B14F-4D97-AF65-F5344CB8AC3E}">
        <p14:creationId xmlns:p14="http://schemas.microsoft.com/office/powerpoint/2010/main" val="3441688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lvl1pPr>
              <a:defRPr/>
            </a:lvl1pPr>
          </a:lstStyle>
          <a:p>
            <a:endParaRPr lang="en-GB" altLang="fr-FR"/>
          </a:p>
        </p:txBody>
      </p:sp>
      <p:sp>
        <p:nvSpPr>
          <p:cNvPr id="6" name="Espace réservé du pied de page 5"/>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7" name="Espace réservé du numéro de diapositive 6"/>
          <p:cNvSpPr>
            <a:spLocks noGrp="1"/>
          </p:cNvSpPr>
          <p:nvPr>
            <p:ph type="sldNum" sz="quarter" idx="12"/>
          </p:nvPr>
        </p:nvSpPr>
        <p:spPr/>
        <p:txBody>
          <a:bodyPr/>
          <a:lstStyle>
            <a:lvl1pPr>
              <a:defRPr/>
            </a:lvl1pPr>
          </a:lstStyle>
          <a:p>
            <a:fld id="{2E3B5BB3-1009-4C21-BB89-CF4F6E5D4082}" type="slidenum">
              <a:rPr lang="en-GB" altLang="fr-FR"/>
              <a:pPr/>
              <a:t>‹N°›</a:t>
            </a:fld>
            <a:endParaRPr lang="en-GB" altLang="fr-FR"/>
          </a:p>
        </p:txBody>
      </p:sp>
    </p:spTree>
    <p:extLst>
      <p:ext uri="{BB962C8B-B14F-4D97-AF65-F5344CB8AC3E}">
        <p14:creationId xmlns:p14="http://schemas.microsoft.com/office/powerpoint/2010/main" val="412341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lvl1pPr>
              <a:defRPr/>
            </a:lvl1pPr>
          </a:lstStyle>
          <a:p>
            <a:endParaRPr lang="en-GB" altLang="fr-FR"/>
          </a:p>
        </p:txBody>
      </p:sp>
      <p:sp>
        <p:nvSpPr>
          <p:cNvPr id="8" name="Espace réservé du pied de page 7"/>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9" name="Espace réservé du numéro de diapositive 8"/>
          <p:cNvSpPr>
            <a:spLocks noGrp="1"/>
          </p:cNvSpPr>
          <p:nvPr>
            <p:ph type="sldNum" sz="quarter" idx="12"/>
          </p:nvPr>
        </p:nvSpPr>
        <p:spPr/>
        <p:txBody>
          <a:bodyPr/>
          <a:lstStyle>
            <a:lvl1pPr>
              <a:defRPr/>
            </a:lvl1pPr>
          </a:lstStyle>
          <a:p>
            <a:fld id="{1F8CC9D2-8565-4F6A-BF05-080947A27638}" type="slidenum">
              <a:rPr lang="en-GB" altLang="fr-FR"/>
              <a:pPr/>
              <a:t>‹N°›</a:t>
            </a:fld>
            <a:endParaRPr lang="en-GB" altLang="fr-FR"/>
          </a:p>
        </p:txBody>
      </p:sp>
    </p:spTree>
    <p:extLst>
      <p:ext uri="{BB962C8B-B14F-4D97-AF65-F5344CB8AC3E}">
        <p14:creationId xmlns:p14="http://schemas.microsoft.com/office/powerpoint/2010/main" val="1439331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e la date 2"/>
          <p:cNvSpPr>
            <a:spLocks noGrp="1"/>
          </p:cNvSpPr>
          <p:nvPr>
            <p:ph type="dt" sz="half" idx="10"/>
          </p:nvPr>
        </p:nvSpPr>
        <p:spPr/>
        <p:txBody>
          <a:bodyPr/>
          <a:lstStyle>
            <a:lvl1pPr>
              <a:defRPr/>
            </a:lvl1pPr>
          </a:lstStyle>
          <a:p>
            <a:endParaRPr lang="en-GB" altLang="fr-FR"/>
          </a:p>
        </p:txBody>
      </p:sp>
      <p:sp>
        <p:nvSpPr>
          <p:cNvPr id="4" name="Espace réservé du pied de page 3"/>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5" name="Espace réservé du numéro de diapositive 4"/>
          <p:cNvSpPr>
            <a:spLocks noGrp="1"/>
          </p:cNvSpPr>
          <p:nvPr>
            <p:ph type="sldNum" sz="quarter" idx="12"/>
          </p:nvPr>
        </p:nvSpPr>
        <p:spPr/>
        <p:txBody>
          <a:bodyPr/>
          <a:lstStyle>
            <a:lvl1pPr>
              <a:defRPr/>
            </a:lvl1pPr>
          </a:lstStyle>
          <a:p>
            <a:fld id="{01AC5BBB-5B3D-49FA-9F26-69D1EBDA6CA9}" type="slidenum">
              <a:rPr lang="en-GB" altLang="fr-FR"/>
              <a:pPr/>
              <a:t>‹N°›</a:t>
            </a:fld>
            <a:endParaRPr lang="en-GB" altLang="fr-FR"/>
          </a:p>
        </p:txBody>
      </p:sp>
    </p:spTree>
    <p:extLst>
      <p:ext uri="{BB962C8B-B14F-4D97-AF65-F5344CB8AC3E}">
        <p14:creationId xmlns:p14="http://schemas.microsoft.com/office/powerpoint/2010/main" val="244101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GB" altLang="fr-FR"/>
          </a:p>
        </p:txBody>
      </p:sp>
      <p:sp>
        <p:nvSpPr>
          <p:cNvPr id="3" name="Espace réservé du pied de page 2"/>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4" name="Espace réservé du numéro de diapositive 3"/>
          <p:cNvSpPr>
            <a:spLocks noGrp="1"/>
          </p:cNvSpPr>
          <p:nvPr>
            <p:ph type="sldNum" sz="quarter" idx="12"/>
          </p:nvPr>
        </p:nvSpPr>
        <p:spPr/>
        <p:txBody>
          <a:bodyPr/>
          <a:lstStyle>
            <a:lvl1pPr>
              <a:defRPr/>
            </a:lvl1pPr>
          </a:lstStyle>
          <a:p>
            <a:fld id="{19649F1E-0080-41D3-AF2C-08F90C4714B2}" type="slidenum">
              <a:rPr lang="en-GB" altLang="fr-FR"/>
              <a:pPr/>
              <a:t>‹N°›</a:t>
            </a:fld>
            <a:endParaRPr lang="en-GB" altLang="fr-FR"/>
          </a:p>
        </p:txBody>
      </p:sp>
    </p:spTree>
    <p:extLst>
      <p:ext uri="{BB962C8B-B14F-4D97-AF65-F5344CB8AC3E}">
        <p14:creationId xmlns:p14="http://schemas.microsoft.com/office/powerpoint/2010/main" val="2505430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en-GB" altLang="fr-FR"/>
          </a:p>
        </p:txBody>
      </p:sp>
      <p:sp>
        <p:nvSpPr>
          <p:cNvPr id="6" name="Espace réservé du pied de page 5"/>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7" name="Espace réservé du numéro de diapositive 6"/>
          <p:cNvSpPr>
            <a:spLocks noGrp="1"/>
          </p:cNvSpPr>
          <p:nvPr>
            <p:ph type="sldNum" sz="quarter" idx="12"/>
          </p:nvPr>
        </p:nvSpPr>
        <p:spPr/>
        <p:txBody>
          <a:bodyPr/>
          <a:lstStyle>
            <a:lvl1pPr>
              <a:defRPr/>
            </a:lvl1pPr>
          </a:lstStyle>
          <a:p>
            <a:fld id="{766F9678-E3F3-4827-BD91-BDA78379D6BE}" type="slidenum">
              <a:rPr lang="en-GB" altLang="fr-FR"/>
              <a:pPr/>
              <a:t>‹N°›</a:t>
            </a:fld>
            <a:endParaRPr lang="en-GB" altLang="fr-FR"/>
          </a:p>
        </p:txBody>
      </p:sp>
    </p:spTree>
    <p:extLst>
      <p:ext uri="{BB962C8B-B14F-4D97-AF65-F5344CB8AC3E}">
        <p14:creationId xmlns:p14="http://schemas.microsoft.com/office/powerpoint/2010/main" val="2540865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en-GB" altLang="fr-FR"/>
          </a:p>
        </p:txBody>
      </p:sp>
      <p:sp>
        <p:nvSpPr>
          <p:cNvPr id="6" name="Espace réservé du pied de page 5"/>
          <p:cNvSpPr>
            <a:spLocks noGrp="1"/>
          </p:cNvSpPr>
          <p:nvPr>
            <p:ph type="ftr" sz="quarter" idx="11"/>
          </p:nvPr>
        </p:nvSpPr>
        <p:spPr/>
        <p:txBody>
          <a:bodyPr/>
          <a:lstStyle>
            <a:lvl1pPr>
              <a:defRPr/>
            </a:lvl1pPr>
          </a:lstStyle>
          <a:p>
            <a:r>
              <a:rPr lang="fr-CH" altLang="fr-FR"/>
              <a:t>Christine Sattiva Spring, avocate,spécialiste en droit du travail, chargée de cours UNIL</a:t>
            </a:r>
            <a:endParaRPr lang="en-GB" altLang="fr-FR"/>
          </a:p>
        </p:txBody>
      </p:sp>
      <p:sp>
        <p:nvSpPr>
          <p:cNvPr id="7" name="Espace réservé du numéro de diapositive 6"/>
          <p:cNvSpPr>
            <a:spLocks noGrp="1"/>
          </p:cNvSpPr>
          <p:nvPr>
            <p:ph type="sldNum" sz="quarter" idx="12"/>
          </p:nvPr>
        </p:nvSpPr>
        <p:spPr/>
        <p:txBody>
          <a:bodyPr/>
          <a:lstStyle>
            <a:lvl1pPr>
              <a:defRPr/>
            </a:lvl1pPr>
          </a:lstStyle>
          <a:p>
            <a:fld id="{1105744D-119E-48CC-9CA0-6E3A9B41932F}" type="slidenum">
              <a:rPr lang="en-GB" altLang="fr-FR"/>
              <a:pPr/>
              <a:t>‹N°›</a:t>
            </a:fld>
            <a:endParaRPr lang="en-GB" altLang="fr-FR"/>
          </a:p>
        </p:txBody>
      </p:sp>
    </p:spTree>
    <p:extLst>
      <p:ext uri="{BB962C8B-B14F-4D97-AF65-F5344CB8AC3E}">
        <p14:creationId xmlns:p14="http://schemas.microsoft.com/office/powerpoint/2010/main" val="3048975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84" name="Group 60"/>
          <p:cNvGrpSpPr>
            <a:grpSpLocks/>
          </p:cNvGrpSpPr>
          <p:nvPr/>
        </p:nvGrpSpPr>
        <p:grpSpPr bwMode="auto">
          <a:xfrm>
            <a:off x="0" y="0"/>
            <a:ext cx="8686800" cy="6858000"/>
            <a:chOff x="0" y="0"/>
            <a:chExt cx="5472" cy="4320"/>
          </a:xfrm>
        </p:grpSpPr>
        <p:grpSp>
          <p:nvGrpSpPr>
            <p:cNvPr id="1081" name="Group 57"/>
            <p:cNvGrpSpPr>
              <a:grpSpLocks/>
            </p:cNvGrpSpPr>
            <p:nvPr/>
          </p:nvGrpSpPr>
          <p:grpSpPr bwMode="auto">
            <a:xfrm>
              <a:off x="0" y="0"/>
              <a:ext cx="240" cy="4320"/>
              <a:chOff x="0" y="0"/>
              <a:chExt cx="240" cy="4320"/>
            </a:xfrm>
          </p:grpSpPr>
          <p:sp>
            <p:nvSpPr>
              <p:cNvPr id="1032" name="Rectangle 8"/>
              <p:cNvSpPr>
                <a:spLocks noChangeArrowheads="1"/>
              </p:cNvSpPr>
              <p:nvPr userDrawn="1"/>
            </p:nvSpPr>
            <p:spPr bwMode="auto">
              <a:xfrm>
                <a:off x="0" y="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33" name="Rectangle 9" descr="50%"/>
              <p:cNvSpPr>
                <a:spLocks noChangeArrowheads="1"/>
              </p:cNvSpPr>
              <p:nvPr userDrawn="1"/>
            </p:nvSpPr>
            <p:spPr bwMode="auto">
              <a:xfrm>
                <a:off x="0" y="24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34" name="Rectangle 10"/>
              <p:cNvSpPr>
                <a:spLocks noChangeArrowheads="1"/>
              </p:cNvSpPr>
              <p:nvPr userDrawn="1"/>
            </p:nvSpPr>
            <p:spPr bwMode="auto">
              <a:xfrm>
                <a:off x="0" y="48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35" name="Rectangle 11" descr="50%"/>
              <p:cNvSpPr>
                <a:spLocks noChangeArrowheads="1"/>
              </p:cNvSpPr>
              <p:nvPr userDrawn="1"/>
            </p:nvSpPr>
            <p:spPr bwMode="auto">
              <a:xfrm>
                <a:off x="0" y="72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36" name="Rectangle 12"/>
              <p:cNvSpPr>
                <a:spLocks noChangeArrowheads="1"/>
              </p:cNvSpPr>
              <p:nvPr userDrawn="1"/>
            </p:nvSpPr>
            <p:spPr bwMode="auto">
              <a:xfrm>
                <a:off x="0" y="96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37" name="Rectangle 13" descr="50%"/>
              <p:cNvSpPr>
                <a:spLocks noChangeArrowheads="1"/>
              </p:cNvSpPr>
              <p:nvPr userDrawn="1"/>
            </p:nvSpPr>
            <p:spPr bwMode="auto">
              <a:xfrm>
                <a:off x="0" y="120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38" name="Rectangle 14"/>
              <p:cNvSpPr>
                <a:spLocks noChangeArrowheads="1"/>
              </p:cNvSpPr>
              <p:nvPr userDrawn="1"/>
            </p:nvSpPr>
            <p:spPr bwMode="auto">
              <a:xfrm>
                <a:off x="0" y="144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39" name="Rectangle 15" descr="50%"/>
              <p:cNvSpPr>
                <a:spLocks noChangeArrowheads="1"/>
              </p:cNvSpPr>
              <p:nvPr userDrawn="1"/>
            </p:nvSpPr>
            <p:spPr bwMode="auto">
              <a:xfrm>
                <a:off x="0" y="168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0" name="Rectangle 16"/>
              <p:cNvSpPr>
                <a:spLocks noChangeArrowheads="1"/>
              </p:cNvSpPr>
              <p:nvPr userDrawn="1"/>
            </p:nvSpPr>
            <p:spPr bwMode="auto">
              <a:xfrm>
                <a:off x="0" y="192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1" name="Rectangle 17" descr="50%"/>
              <p:cNvSpPr>
                <a:spLocks noChangeArrowheads="1"/>
              </p:cNvSpPr>
              <p:nvPr userDrawn="1"/>
            </p:nvSpPr>
            <p:spPr bwMode="auto">
              <a:xfrm>
                <a:off x="0" y="216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2" name="Rectangle 18"/>
              <p:cNvSpPr>
                <a:spLocks noChangeArrowheads="1"/>
              </p:cNvSpPr>
              <p:nvPr userDrawn="1"/>
            </p:nvSpPr>
            <p:spPr bwMode="auto">
              <a:xfrm>
                <a:off x="0" y="240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3" name="Rectangle 19" descr="50%"/>
              <p:cNvSpPr>
                <a:spLocks noChangeArrowheads="1"/>
              </p:cNvSpPr>
              <p:nvPr userDrawn="1"/>
            </p:nvSpPr>
            <p:spPr bwMode="auto">
              <a:xfrm>
                <a:off x="0" y="264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4" name="Rectangle 20"/>
              <p:cNvSpPr>
                <a:spLocks noChangeArrowheads="1"/>
              </p:cNvSpPr>
              <p:nvPr userDrawn="1"/>
            </p:nvSpPr>
            <p:spPr bwMode="auto">
              <a:xfrm>
                <a:off x="0" y="288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5" name="Rectangle 21" descr="50%"/>
              <p:cNvSpPr>
                <a:spLocks noChangeArrowheads="1"/>
              </p:cNvSpPr>
              <p:nvPr userDrawn="1"/>
            </p:nvSpPr>
            <p:spPr bwMode="auto">
              <a:xfrm>
                <a:off x="0" y="312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6" name="Rectangle 22"/>
              <p:cNvSpPr>
                <a:spLocks noChangeArrowheads="1"/>
              </p:cNvSpPr>
              <p:nvPr userDrawn="1"/>
            </p:nvSpPr>
            <p:spPr bwMode="auto">
              <a:xfrm>
                <a:off x="0" y="336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7" name="Rectangle 23" descr="50%"/>
              <p:cNvSpPr>
                <a:spLocks noChangeArrowheads="1"/>
              </p:cNvSpPr>
              <p:nvPr userDrawn="1"/>
            </p:nvSpPr>
            <p:spPr bwMode="auto">
              <a:xfrm>
                <a:off x="0" y="360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8" name="Rectangle 24"/>
              <p:cNvSpPr>
                <a:spLocks noChangeArrowheads="1"/>
              </p:cNvSpPr>
              <p:nvPr userDrawn="1"/>
            </p:nvSpPr>
            <p:spPr bwMode="auto">
              <a:xfrm>
                <a:off x="0" y="3840"/>
                <a:ext cx="240" cy="24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49" name="Rectangle 25" descr="50%"/>
              <p:cNvSpPr>
                <a:spLocks noChangeArrowheads="1"/>
              </p:cNvSpPr>
              <p:nvPr userDrawn="1"/>
            </p:nvSpPr>
            <p:spPr bwMode="auto">
              <a:xfrm>
                <a:off x="0" y="4080"/>
                <a:ext cx="240" cy="240"/>
              </a:xfrm>
              <a:prstGeom prst="rect">
                <a:avLst/>
              </a:prstGeom>
              <a:pattFill prst="pct50">
                <a:fgClr>
                  <a:schemeClr val="accent2"/>
                </a:fgClr>
                <a:bgClr>
                  <a:schemeClr val="hlink"/>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sp>
          <p:nvSpPr>
            <p:cNvPr id="1051" name="Line 27"/>
            <p:cNvSpPr>
              <a:spLocks noChangeShapeType="1"/>
            </p:cNvSpPr>
            <p:nvPr/>
          </p:nvSpPr>
          <p:spPr bwMode="ltGray">
            <a:xfrm>
              <a:off x="144" y="240"/>
              <a:ext cx="5328"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nvGrpSpPr>
            <p:cNvPr id="1052" name="Group 28"/>
            <p:cNvGrpSpPr>
              <a:grpSpLocks/>
            </p:cNvGrpSpPr>
            <p:nvPr/>
          </p:nvGrpSpPr>
          <p:grpSpPr bwMode="auto">
            <a:xfrm>
              <a:off x="144" y="624"/>
              <a:ext cx="192" cy="192"/>
              <a:chOff x="1200" y="2256"/>
              <a:chExt cx="480" cy="480"/>
            </a:xfrm>
          </p:grpSpPr>
          <p:sp>
            <p:nvSpPr>
              <p:cNvPr id="1053" name="Rectangle 29"/>
              <p:cNvSpPr>
                <a:spLocks noChangeArrowheads="1"/>
              </p:cNvSpPr>
              <p:nvPr/>
            </p:nvSpPr>
            <p:spPr bwMode="hidden">
              <a:xfrm>
                <a:off x="1200" y="2256"/>
                <a:ext cx="240" cy="24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54" name="Rectangle 30"/>
              <p:cNvSpPr>
                <a:spLocks noChangeArrowheads="1"/>
              </p:cNvSpPr>
              <p:nvPr/>
            </p:nvSpPr>
            <p:spPr bwMode="hidden">
              <a:xfrm>
                <a:off x="1440" y="2496"/>
                <a:ext cx="240" cy="24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55" name="Rectangle 31"/>
              <p:cNvSpPr>
                <a:spLocks noChangeArrowheads="1"/>
              </p:cNvSpPr>
              <p:nvPr/>
            </p:nvSpPr>
            <p:spPr bwMode="hidden">
              <a:xfrm>
                <a:off x="1440" y="2256"/>
                <a:ext cx="240" cy="24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56" name="Rectangle 32"/>
              <p:cNvSpPr>
                <a:spLocks noChangeArrowheads="1"/>
              </p:cNvSpPr>
              <p:nvPr/>
            </p:nvSpPr>
            <p:spPr bwMode="hidden">
              <a:xfrm>
                <a:off x="1200" y="2496"/>
                <a:ext cx="240" cy="24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grpSp>
          <p:nvGrpSpPr>
            <p:cNvPr id="1057" name="Group 33"/>
            <p:cNvGrpSpPr>
              <a:grpSpLocks/>
            </p:cNvGrpSpPr>
            <p:nvPr/>
          </p:nvGrpSpPr>
          <p:grpSpPr bwMode="auto">
            <a:xfrm>
              <a:off x="144" y="1200"/>
              <a:ext cx="5280" cy="0"/>
              <a:chOff x="144" y="1200"/>
              <a:chExt cx="5280" cy="0"/>
            </a:xfrm>
          </p:grpSpPr>
          <p:sp>
            <p:nvSpPr>
              <p:cNvPr id="1058" name="Line 34"/>
              <p:cNvSpPr>
                <a:spLocks noChangeShapeType="1"/>
              </p:cNvSpPr>
              <p:nvPr/>
            </p:nvSpPr>
            <p:spPr bwMode="ltGray">
              <a:xfrm>
                <a:off x="1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59" name="Line 35"/>
              <p:cNvSpPr>
                <a:spLocks noChangeShapeType="1"/>
              </p:cNvSpPr>
              <p:nvPr/>
            </p:nvSpPr>
            <p:spPr bwMode="ltGray">
              <a:xfrm>
                <a:off x="62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0" name="Line 36"/>
              <p:cNvSpPr>
                <a:spLocks noChangeShapeType="1"/>
              </p:cNvSpPr>
              <p:nvPr/>
            </p:nvSpPr>
            <p:spPr bwMode="ltGray">
              <a:xfrm>
                <a:off x="3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1" name="Line 37"/>
              <p:cNvSpPr>
                <a:spLocks noChangeShapeType="1"/>
              </p:cNvSpPr>
              <p:nvPr/>
            </p:nvSpPr>
            <p:spPr bwMode="ltGray">
              <a:xfrm>
                <a:off x="110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2" name="Line 38"/>
              <p:cNvSpPr>
                <a:spLocks noChangeShapeType="1"/>
              </p:cNvSpPr>
              <p:nvPr/>
            </p:nvSpPr>
            <p:spPr bwMode="ltGray">
              <a:xfrm>
                <a:off x="86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3" name="Line 39"/>
              <p:cNvSpPr>
                <a:spLocks noChangeShapeType="1"/>
              </p:cNvSpPr>
              <p:nvPr/>
            </p:nvSpPr>
            <p:spPr bwMode="ltGray">
              <a:xfrm>
                <a:off x="158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4" name="Line 40"/>
              <p:cNvSpPr>
                <a:spLocks noChangeShapeType="1"/>
              </p:cNvSpPr>
              <p:nvPr/>
            </p:nvSpPr>
            <p:spPr bwMode="ltGray">
              <a:xfrm>
                <a:off x="134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5" name="Line 41"/>
              <p:cNvSpPr>
                <a:spLocks noChangeShapeType="1"/>
              </p:cNvSpPr>
              <p:nvPr/>
            </p:nvSpPr>
            <p:spPr bwMode="ltGray">
              <a:xfrm>
                <a:off x="206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6" name="Line 42"/>
              <p:cNvSpPr>
                <a:spLocks noChangeShapeType="1"/>
              </p:cNvSpPr>
              <p:nvPr/>
            </p:nvSpPr>
            <p:spPr bwMode="ltGray">
              <a:xfrm>
                <a:off x="182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7" name="Line 43"/>
              <p:cNvSpPr>
                <a:spLocks noChangeShapeType="1"/>
              </p:cNvSpPr>
              <p:nvPr/>
            </p:nvSpPr>
            <p:spPr bwMode="ltGray">
              <a:xfrm>
                <a:off x="25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8" name="Line 44"/>
              <p:cNvSpPr>
                <a:spLocks noChangeShapeType="1"/>
              </p:cNvSpPr>
              <p:nvPr/>
            </p:nvSpPr>
            <p:spPr bwMode="ltGray">
              <a:xfrm>
                <a:off x="230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69" name="Line 45"/>
              <p:cNvSpPr>
                <a:spLocks noChangeShapeType="1"/>
              </p:cNvSpPr>
              <p:nvPr/>
            </p:nvSpPr>
            <p:spPr bwMode="ltGray">
              <a:xfrm>
                <a:off x="302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0" name="Line 46"/>
              <p:cNvSpPr>
                <a:spLocks noChangeShapeType="1"/>
              </p:cNvSpPr>
              <p:nvPr/>
            </p:nvSpPr>
            <p:spPr bwMode="ltGray">
              <a:xfrm>
                <a:off x="27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1" name="Line 47"/>
              <p:cNvSpPr>
                <a:spLocks noChangeShapeType="1"/>
              </p:cNvSpPr>
              <p:nvPr/>
            </p:nvSpPr>
            <p:spPr bwMode="ltGray">
              <a:xfrm>
                <a:off x="350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2" name="Line 48"/>
              <p:cNvSpPr>
                <a:spLocks noChangeShapeType="1"/>
              </p:cNvSpPr>
              <p:nvPr/>
            </p:nvSpPr>
            <p:spPr bwMode="ltGray">
              <a:xfrm>
                <a:off x="326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3" name="Line 49"/>
              <p:cNvSpPr>
                <a:spLocks noChangeShapeType="1"/>
              </p:cNvSpPr>
              <p:nvPr/>
            </p:nvSpPr>
            <p:spPr bwMode="ltGray">
              <a:xfrm>
                <a:off x="398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4" name="Line 50"/>
              <p:cNvSpPr>
                <a:spLocks noChangeShapeType="1"/>
              </p:cNvSpPr>
              <p:nvPr/>
            </p:nvSpPr>
            <p:spPr bwMode="ltGray">
              <a:xfrm>
                <a:off x="374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5" name="Line 51"/>
              <p:cNvSpPr>
                <a:spLocks noChangeShapeType="1"/>
              </p:cNvSpPr>
              <p:nvPr/>
            </p:nvSpPr>
            <p:spPr bwMode="ltGray">
              <a:xfrm>
                <a:off x="446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6" name="Line 52"/>
              <p:cNvSpPr>
                <a:spLocks noChangeShapeType="1"/>
              </p:cNvSpPr>
              <p:nvPr/>
            </p:nvSpPr>
            <p:spPr bwMode="ltGray">
              <a:xfrm>
                <a:off x="422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7" name="Line 53"/>
              <p:cNvSpPr>
                <a:spLocks noChangeShapeType="1"/>
              </p:cNvSpPr>
              <p:nvPr/>
            </p:nvSpPr>
            <p:spPr bwMode="ltGray">
              <a:xfrm>
                <a:off x="4944" y="1200"/>
                <a:ext cx="24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8" name="Line 54"/>
              <p:cNvSpPr>
                <a:spLocks noChangeShapeType="1"/>
              </p:cNvSpPr>
              <p:nvPr/>
            </p:nvSpPr>
            <p:spPr bwMode="ltGray">
              <a:xfrm>
                <a:off x="470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sp>
            <p:nvSpPr>
              <p:cNvPr id="1079" name="Line 55"/>
              <p:cNvSpPr>
                <a:spLocks noChangeShapeType="1"/>
              </p:cNvSpPr>
              <p:nvPr/>
            </p:nvSpPr>
            <p:spPr bwMode="ltGray">
              <a:xfrm>
                <a:off x="5184" y="1200"/>
                <a:ext cx="240" cy="0"/>
              </a:xfrm>
              <a:prstGeom prst="line">
                <a:avLst/>
              </a:prstGeom>
              <a:noFill/>
              <a:ln w="571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CH"/>
              </a:p>
            </p:txBody>
          </p:sp>
        </p:grpSp>
      </p:grpSp>
      <p:sp>
        <p:nvSpPr>
          <p:cNvPr id="1026" name="Rectangle 2"/>
          <p:cNvSpPr>
            <a:spLocks noGrp="1" noChangeArrowheads="1"/>
          </p:cNvSpPr>
          <p:nvPr>
            <p:ph type="title"/>
          </p:nvPr>
        </p:nvSpPr>
        <p:spPr bwMode="auto">
          <a:xfrm>
            <a:off x="685800" y="533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fr-FR"/>
              <a:t>Cliquer ici pour modifier le style du titre du masque</a:t>
            </a:r>
          </a:p>
        </p:txBody>
      </p:sp>
      <p:sp>
        <p:nvSpPr>
          <p:cNvPr id="1027" name="Rectangle 3"/>
          <p:cNvSpPr>
            <a:spLocks noGrp="1" noChangeArrowheads="1"/>
          </p:cNvSpPr>
          <p:nvPr>
            <p:ph type="body" idx="1"/>
          </p:nvPr>
        </p:nvSpPr>
        <p:spPr bwMode="auto">
          <a:xfrm>
            <a:off x="685800" y="2057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fr-FR"/>
              <a:t>Cliquer pour modifier les styles du texte du masque</a:t>
            </a:r>
          </a:p>
          <a:p>
            <a:pPr lvl="1"/>
            <a:r>
              <a:rPr lang="en-GB" altLang="fr-FR"/>
              <a:t>Deuxième niveau</a:t>
            </a:r>
          </a:p>
          <a:p>
            <a:pPr lvl="2"/>
            <a:r>
              <a:rPr lang="en-GB" altLang="fr-FR"/>
              <a:t>Troisième niveau</a:t>
            </a:r>
          </a:p>
          <a:p>
            <a:pPr lvl="3"/>
            <a:r>
              <a:rPr lang="en-GB" altLang="fr-FR"/>
              <a:t>Quatrième niveau</a:t>
            </a:r>
          </a:p>
          <a:p>
            <a:pPr lvl="4"/>
            <a:r>
              <a:rPr lang="en-GB" altLang="fr-FR"/>
              <a:t>Cinquième niveau</a:t>
            </a:r>
          </a:p>
        </p:txBody>
      </p:sp>
      <p:sp>
        <p:nvSpPr>
          <p:cNvPr id="1028" name="Rectangle 4"/>
          <p:cNvSpPr>
            <a:spLocks noGrp="1" noChangeArrowheads="1"/>
          </p:cNvSpPr>
          <p:nvPr>
            <p:ph type="dt" sz="half" idx="2"/>
          </p:nvPr>
        </p:nvSpPr>
        <p:spPr bwMode="auto">
          <a:xfrm>
            <a:off x="685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400"/>
            </a:lvl1pPr>
          </a:lstStyle>
          <a:p>
            <a:endParaRPr lang="en-GB" altLang="fr-FR"/>
          </a:p>
        </p:txBody>
      </p:sp>
      <p:sp>
        <p:nvSpPr>
          <p:cNvPr id="1029" name="Rectangle 5"/>
          <p:cNvSpPr>
            <a:spLocks noGrp="1" noChangeArrowheads="1"/>
          </p:cNvSpPr>
          <p:nvPr>
            <p:ph type="ftr" sz="quarter" idx="3"/>
          </p:nvPr>
        </p:nvSpPr>
        <p:spPr bwMode="auto">
          <a:xfrm>
            <a:off x="3124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400"/>
            </a:lvl1pPr>
          </a:lstStyle>
          <a:p>
            <a:r>
              <a:rPr lang="fr-CH" altLang="fr-FR"/>
              <a:t>Christine Sattiva Spring, avocate,spécialiste en droit du travail, chargée de cours UNIL</a:t>
            </a:r>
            <a:endParaRPr lang="en-GB" altLang="fr-FR"/>
          </a:p>
        </p:txBody>
      </p:sp>
      <p:sp>
        <p:nvSpPr>
          <p:cNvPr id="1030" name="Rectangle 6"/>
          <p:cNvSpPr>
            <a:spLocks noGrp="1" noChangeArrowheads="1"/>
          </p:cNvSpPr>
          <p:nvPr>
            <p:ph type="sldNum" sz="quarter" idx="4"/>
          </p:nvPr>
        </p:nvSpPr>
        <p:spPr bwMode="auto">
          <a:xfrm>
            <a:off x="6553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a:defRPr sz="1400"/>
            </a:lvl1pPr>
          </a:lstStyle>
          <a:p>
            <a:fld id="{281213AB-33E2-40A6-9235-2A319C155BC3}" type="slidenum">
              <a:rPr lang="en-GB" altLang="fr-FR"/>
              <a:pPr/>
              <a:t>‹N°›</a:t>
            </a:fld>
            <a:endParaRPr lang="en-GB"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8" charset="0"/>
        </a:defRPr>
      </a:lvl2pPr>
      <a:lvl3pPr algn="l" rtl="0" eaLnBrk="1" fontAlgn="base" hangingPunct="1">
        <a:spcBef>
          <a:spcPct val="0"/>
        </a:spcBef>
        <a:spcAft>
          <a:spcPct val="0"/>
        </a:spcAft>
        <a:defRPr sz="4400">
          <a:solidFill>
            <a:schemeClr val="tx2"/>
          </a:solidFill>
          <a:latin typeface="Times New Roman" pitchFamily="18" charset="0"/>
        </a:defRPr>
      </a:lvl3pPr>
      <a:lvl4pPr algn="l" rtl="0" eaLnBrk="1" fontAlgn="base" hangingPunct="1">
        <a:spcBef>
          <a:spcPct val="0"/>
        </a:spcBef>
        <a:spcAft>
          <a:spcPct val="0"/>
        </a:spcAft>
        <a:defRPr sz="4400">
          <a:solidFill>
            <a:schemeClr val="tx2"/>
          </a:solidFill>
          <a:latin typeface="Times New Roman" pitchFamily="18" charset="0"/>
        </a:defRPr>
      </a:lvl4pPr>
      <a:lvl5pPr algn="l" rtl="0" eaLnBrk="1" fontAlgn="base" hangingPunct="1">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Char char="•"/>
        <a:defRPr sz="2800">
          <a:solidFill>
            <a:schemeClr val="tx1"/>
          </a:solidFill>
          <a:latin typeface="+mn-lt"/>
        </a:defRPr>
      </a:lvl2pPr>
      <a:lvl3pPr marL="1143000" indent="-228600" algn="l" rtl="0" eaLnBrk="1" fontAlgn="base" hangingPunct="1">
        <a:spcBef>
          <a:spcPct val="20000"/>
        </a:spcBef>
        <a:spcAft>
          <a:spcPct val="0"/>
        </a:spcAft>
        <a:buClr>
          <a:schemeClr val="folHlink"/>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favocats.ch/"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favocats.ch/"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favocats.ch/"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favocats.ch/"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favocats.ch/"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bger.ch/ext/eurospider/live/fr/php/aza/http/index.php?lang=fr&amp;type=highlight_simple_query&amp;page=1&amp;from_date=&amp;to_date=&amp;sort=relevance&amp;insertion_date=&amp;top_subcollection_aza=all&amp;query_words=harc%E8lement+sexuel+LEg&amp;rank=0&amp;azaclir=aza&amp;highlight_docid=atf%3A%2F%2F126-III-395%3Afr&amp;number_of_ranks=0#page395" TargetMode="External"/><Relationship Id="rId2" Type="http://schemas.openxmlformats.org/officeDocument/2006/relationships/hyperlink" Target="https://www.bger.ch/ext/eurospider/live/fr/php/aza/http/index.php?lang=fr&amp;type=highlight_simple_query&amp;page=1&amp;from_date=&amp;to_date=&amp;sort=relevance&amp;insertion_date=&amp;top_subcollection_aza=all&amp;query_words=harc%E8lement+sexuel+LEg&amp;rank=0&amp;azaclir=aza&amp;highlight_docid=atf%3A%2F%2F127-III-351%3Afr&amp;number_of_ranks=0#page351"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scfavocats.ch/"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favocats.ch/"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favocats.c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cfavocats.ch/"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www.scfavocats.ch/"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066800" y="404664"/>
            <a:ext cx="7772400" cy="1440160"/>
          </a:xfrm>
        </p:spPr>
        <p:txBody>
          <a:bodyPr/>
          <a:lstStyle/>
          <a:p>
            <a:r>
              <a:rPr lang="fr-FR" altLang="fr-FR" sz="4800" b="1" dirty="0">
                <a:solidFill>
                  <a:srgbClr val="7030A0"/>
                </a:solidFill>
                <a:latin typeface="Calibri Light" panose="020F0302020204030204" pitchFamily="34" charset="0"/>
              </a:rPr>
              <a:t>LE HARCELEMENT AU TRAVAIL</a:t>
            </a:r>
          </a:p>
        </p:txBody>
      </p:sp>
      <p:sp>
        <p:nvSpPr>
          <p:cNvPr id="9219" name="Rectangle 3"/>
          <p:cNvSpPr>
            <a:spLocks noGrp="1" noChangeArrowheads="1"/>
          </p:cNvSpPr>
          <p:nvPr>
            <p:ph type="subTitle" idx="1"/>
          </p:nvPr>
        </p:nvSpPr>
        <p:spPr>
          <a:xfrm>
            <a:off x="611560" y="2204864"/>
            <a:ext cx="8136904" cy="1296144"/>
          </a:xfrm>
        </p:spPr>
        <p:txBody>
          <a:bodyPr/>
          <a:lstStyle/>
          <a:p>
            <a:r>
              <a:rPr lang="fr-CH" sz="3600" b="1" dirty="0">
                <a:solidFill>
                  <a:srgbClr val="7030A0"/>
                </a:solidFill>
                <a:latin typeface="Calibri Light" panose="020F0302020204030204" pitchFamily="34" charset="0"/>
              </a:rPr>
              <a:t>Quelques pistes pour reconnaître </a:t>
            </a:r>
          </a:p>
          <a:p>
            <a:r>
              <a:rPr lang="fr-CH" sz="3600" b="1" dirty="0">
                <a:solidFill>
                  <a:srgbClr val="7030A0"/>
                </a:solidFill>
                <a:latin typeface="Calibri Light" panose="020F0302020204030204" pitchFamily="34" charset="0"/>
              </a:rPr>
              <a:t>et prévenir les situations à risques</a:t>
            </a:r>
          </a:p>
          <a:p>
            <a:endParaRPr lang="fr-CH" altLang="fr-FR" b="1" i="1" dirty="0">
              <a:latin typeface="Calibri Light" panose="020F0302020204030204" pitchFamily="34" charset="0"/>
            </a:endParaRPr>
          </a:p>
          <a:p>
            <a:endParaRPr lang="fr-CH" altLang="fr-FR" sz="1400" b="1" i="1" dirty="0">
              <a:latin typeface="Calibri Light" panose="020F0302020204030204" pitchFamily="34" charset="0"/>
            </a:endParaRPr>
          </a:p>
          <a:p>
            <a:r>
              <a:rPr lang="fr-CH" altLang="fr-FR" dirty="0">
                <a:solidFill>
                  <a:srgbClr val="7030A0"/>
                </a:solidFill>
                <a:latin typeface="Calibri Light" panose="020F0302020204030204" pitchFamily="34" charset="0"/>
              </a:rPr>
              <a:t>Christine Sattiva Spring</a:t>
            </a:r>
          </a:p>
          <a:p>
            <a:pPr>
              <a:spcBef>
                <a:spcPts val="0"/>
              </a:spcBef>
            </a:pPr>
            <a:r>
              <a:rPr lang="fr-CH" altLang="fr-FR" sz="2000" dirty="0">
                <a:solidFill>
                  <a:srgbClr val="7030A0"/>
                </a:solidFill>
                <a:latin typeface="Calibri Light" panose="020F0302020204030204" pitchFamily="34" charset="0"/>
              </a:rPr>
              <a:t>avocate spécialiste en droit du travail</a:t>
            </a:r>
          </a:p>
          <a:p>
            <a:pPr>
              <a:spcBef>
                <a:spcPts val="0"/>
              </a:spcBef>
            </a:pPr>
            <a:r>
              <a:rPr lang="fr-CH" altLang="fr-FR" sz="2000" dirty="0">
                <a:solidFill>
                  <a:srgbClr val="7030A0"/>
                </a:solidFill>
                <a:latin typeface="Calibri Light" panose="020F0302020204030204" pitchFamily="34" charset="0"/>
              </a:rPr>
              <a:t>chargée de cours UNIL</a:t>
            </a:r>
            <a:endParaRPr lang="fr-CH" sz="2000" dirty="0">
              <a:solidFill>
                <a:srgbClr val="7030A0"/>
              </a:solidFill>
            </a:endParaRPr>
          </a:p>
          <a:p>
            <a:endParaRPr lang="fr-FR" altLang="fr-FR" dirty="0"/>
          </a:p>
        </p:txBody>
      </p:sp>
      <p:pic>
        <p:nvPicPr>
          <p:cNvPr id="4" name="Image 3"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923928" y="5949280"/>
            <a:ext cx="1009650" cy="5429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CH" sz="4000" dirty="0">
                <a:solidFill>
                  <a:srgbClr val="7030A0"/>
                </a:solidFill>
              </a:rPr>
              <a:t>Les éléments du harcèlement sexuel 2</a:t>
            </a:r>
          </a:p>
        </p:txBody>
      </p:sp>
      <p:sp>
        <p:nvSpPr>
          <p:cNvPr id="3" name="Espace réservé du contenu 2"/>
          <p:cNvSpPr>
            <a:spLocks noGrp="1"/>
          </p:cNvSpPr>
          <p:nvPr>
            <p:ph idx="1"/>
          </p:nvPr>
        </p:nvSpPr>
        <p:spPr/>
        <p:txBody>
          <a:bodyPr/>
          <a:lstStyle/>
          <a:p>
            <a:pPr marL="342900" lvl="1" indent="-342900">
              <a:buClr>
                <a:srgbClr val="7030A0"/>
              </a:buClr>
              <a:buFont typeface="Wingdings" panose="05000000000000000000" pitchFamily="2" charset="2"/>
              <a:buChar char="§"/>
              <a:tabLst>
                <a:tab pos="4479925" algn="r"/>
              </a:tabLst>
            </a:pPr>
            <a:r>
              <a:rPr lang="fr-FR" sz="3200" dirty="0">
                <a:latin typeface="Calibri Light" panose="020F0302020204030204" pitchFamily="34" charset="0"/>
              </a:rPr>
              <a:t>Le comportement non désiré, subi, portant atteinte à la dignité de la victime </a:t>
            </a:r>
            <a:endParaRPr lang="fr-CH" sz="3200" dirty="0">
              <a:latin typeface="Calibri Light" panose="020F0302020204030204" pitchFamily="34" charset="0"/>
            </a:endParaRPr>
          </a:p>
          <a:p>
            <a:pPr marL="514350" lvl="2" indent="-342900">
              <a:buFont typeface="Wingdings" panose="05000000000000000000" pitchFamily="2" charset="2"/>
              <a:buChar char="v"/>
            </a:pPr>
            <a:r>
              <a:rPr lang="fr-FR" sz="2800" i="1" dirty="0">
                <a:latin typeface="Calibri Light" panose="020F0302020204030204" pitchFamily="34" charset="0"/>
              </a:rPr>
              <a:t>Intention de discriminer ou de harceler non opérante</a:t>
            </a:r>
          </a:p>
          <a:p>
            <a:pPr marL="514350" lvl="2" indent="-342900">
              <a:buFont typeface="Wingdings" panose="05000000000000000000" pitchFamily="2" charset="2"/>
              <a:buChar char="v"/>
            </a:pPr>
            <a:r>
              <a:rPr lang="fr-FR" sz="2800" i="1" dirty="0">
                <a:latin typeface="Calibri Light" panose="020F0302020204030204" pitchFamily="34" charset="0"/>
              </a:rPr>
              <a:t>Sensibilité de la victime/ressenti d’une personne raisonnable </a:t>
            </a:r>
            <a:r>
              <a:rPr lang="fr-FR" sz="2000" i="1" dirty="0">
                <a:latin typeface="Calibri Light" panose="020F0302020204030204" pitchFamily="34" charset="0"/>
              </a:rPr>
              <a:t>(contra arrêt Mistinguett)</a:t>
            </a:r>
          </a:p>
          <a:p>
            <a:pPr marL="514350" lvl="2" indent="-342900">
              <a:buFont typeface="Wingdings" panose="05000000000000000000" pitchFamily="2" charset="2"/>
              <a:buChar char="v"/>
            </a:pPr>
            <a:r>
              <a:rPr lang="fr-CH" sz="2800" i="1" dirty="0">
                <a:latin typeface="Calibri Light" panose="020F0302020204030204" pitchFamily="34" charset="0"/>
              </a:rPr>
              <a:t>L’absence de consentement de la victime</a:t>
            </a:r>
            <a:endParaRPr lang="fr-CH" sz="2800" i="1" dirty="0"/>
          </a:p>
          <a:p>
            <a:pPr>
              <a:buClr>
                <a:srgbClr val="7030A0"/>
              </a:buClr>
              <a:buFont typeface="Wingdings" panose="05000000000000000000" pitchFamily="2" charset="2"/>
              <a:buChar char="§"/>
            </a:pPr>
            <a:endParaRPr lang="fr-CH" sz="1800" dirty="0">
              <a:latin typeface="Calibri Light" panose="020F0302020204030204" pitchFamily="34" charset="0"/>
            </a:endParaRP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3543167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CH" sz="4000" dirty="0">
                <a:solidFill>
                  <a:srgbClr val="7030A0"/>
                </a:solidFill>
              </a:rPr>
              <a:t>Les éléments du harcèlement sexuel</a:t>
            </a:r>
            <a:br>
              <a:rPr lang="fr-CH" sz="4000" dirty="0">
                <a:solidFill>
                  <a:srgbClr val="7030A0"/>
                </a:solidFill>
              </a:rPr>
            </a:br>
            <a:r>
              <a:rPr lang="fr-CH" sz="4000" dirty="0">
                <a:solidFill>
                  <a:srgbClr val="7030A0"/>
                </a:solidFill>
              </a:rPr>
              <a:t>3</a:t>
            </a:r>
          </a:p>
        </p:txBody>
      </p:sp>
      <p:sp>
        <p:nvSpPr>
          <p:cNvPr id="3" name="Espace réservé du contenu 2"/>
          <p:cNvSpPr>
            <a:spLocks noGrp="1"/>
          </p:cNvSpPr>
          <p:nvPr>
            <p:ph idx="1"/>
          </p:nvPr>
        </p:nvSpPr>
        <p:spPr/>
        <p:txBody>
          <a:bodyPr/>
          <a:lstStyle/>
          <a:p>
            <a:pPr marL="457200" lvl="1" indent="-457200">
              <a:buClr>
                <a:srgbClr val="7030A0"/>
              </a:buClr>
              <a:buFont typeface="Wingdings" panose="05000000000000000000" pitchFamily="2" charset="2"/>
              <a:buChar char="§"/>
              <a:tabLst>
                <a:tab pos="4479925" algn="r"/>
              </a:tabLst>
            </a:pPr>
            <a:endParaRPr lang="fr-CH" sz="3600" dirty="0">
              <a:latin typeface="Calibri Light" panose="020F0302020204030204" pitchFamily="34" charset="0"/>
            </a:endParaRPr>
          </a:p>
          <a:p>
            <a:pPr marL="457200" lvl="1" indent="-457200">
              <a:buClr>
                <a:srgbClr val="7030A0"/>
              </a:buClr>
              <a:buFont typeface="Wingdings" panose="05000000000000000000" pitchFamily="2" charset="2"/>
              <a:buChar char="§"/>
              <a:tabLst>
                <a:tab pos="4479925" algn="r"/>
              </a:tabLst>
            </a:pPr>
            <a:r>
              <a:rPr lang="fr-CH" sz="3600" dirty="0">
                <a:latin typeface="Calibri Light" panose="020F0302020204030204" pitchFamily="34" charset="0"/>
              </a:rPr>
              <a:t>La notion de lieu de travail</a:t>
            </a:r>
          </a:p>
          <a:p>
            <a:pPr marL="0" lvl="1" indent="0">
              <a:buClr>
                <a:srgbClr val="7030A0"/>
              </a:buClr>
              <a:buNone/>
              <a:tabLst>
                <a:tab pos="4479925" algn="r"/>
              </a:tabLst>
            </a:pPr>
            <a:endParaRPr lang="fr-CH" sz="1800" dirty="0">
              <a:latin typeface="Calibri Light" panose="020F0302020204030204" pitchFamily="34" charset="0"/>
            </a:endParaRPr>
          </a:p>
          <a:p>
            <a:pPr marL="0" lvl="1"/>
            <a:r>
              <a:rPr lang="fr-FR" sz="2400" dirty="0">
                <a:latin typeface="Calibri Light" panose="020F0302020204030204" pitchFamily="34" charset="0"/>
              </a:rPr>
              <a:t>Tous les locaux intérieurs ou extérieurs de l’entreprise</a:t>
            </a:r>
          </a:p>
          <a:p>
            <a:pPr marL="0" lvl="1"/>
            <a:r>
              <a:rPr lang="fr-FR" sz="2400" dirty="0">
                <a:latin typeface="Calibri Light" panose="020F0302020204030204" pitchFamily="34" charset="0"/>
              </a:rPr>
              <a:t>Le travail à domicile</a:t>
            </a:r>
          </a:p>
          <a:p>
            <a:pPr marL="0" lvl="1"/>
            <a:r>
              <a:rPr lang="fr-CH" sz="2400" dirty="0">
                <a:latin typeface="Calibri Light" panose="020F0302020204030204" pitchFamily="34" charset="0"/>
              </a:rPr>
              <a:t>Harcèlement pendant  le temps libre:</a:t>
            </a:r>
          </a:p>
          <a:p>
            <a:pPr marL="0" lvl="1" indent="0">
              <a:buNone/>
            </a:pPr>
            <a:r>
              <a:rPr lang="fr-CH" sz="2400" dirty="0">
                <a:latin typeface="Calibri Light" panose="020F0302020204030204" pitchFamily="34" charset="0"/>
              </a:rPr>
              <a:t>     quelle influence sur l’exécution du travail?</a:t>
            </a:r>
          </a:p>
          <a:p>
            <a:pPr marL="0" lvl="1"/>
            <a:endParaRPr lang="fr-CH" sz="2400" dirty="0"/>
          </a:p>
          <a:p>
            <a:pPr marL="0" indent="0">
              <a:buClr>
                <a:srgbClr val="7030A0"/>
              </a:buClr>
              <a:buNone/>
            </a:pPr>
            <a:endParaRPr lang="fr-CH" sz="1800" dirty="0">
              <a:latin typeface="Calibri Light" panose="020F0302020204030204" pitchFamily="34" charset="0"/>
            </a:endParaRP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3509993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CH" sz="4000" dirty="0">
                <a:solidFill>
                  <a:srgbClr val="7030A0"/>
                </a:solidFill>
              </a:rPr>
              <a:t>Les éléments du harcèlement sexuel</a:t>
            </a:r>
            <a:br>
              <a:rPr lang="fr-CH" sz="4000" dirty="0">
                <a:solidFill>
                  <a:srgbClr val="7030A0"/>
                </a:solidFill>
              </a:rPr>
            </a:br>
            <a:r>
              <a:rPr lang="fr-CH" sz="4000" dirty="0">
                <a:solidFill>
                  <a:srgbClr val="7030A0"/>
                </a:solidFill>
              </a:rPr>
              <a:t>4</a:t>
            </a:r>
          </a:p>
        </p:txBody>
      </p:sp>
      <p:sp>
        <p:nvSpPr>
          <p:cNvPr id="3" name="Espace réservé du contenu 2"/>
          <p:cNvSpPr>
            <a:spLocks noGrp="1"/>
          </p:cNvSpPr>
          <p:nvPr>
            <p:ph idx="1"/>
          </p:nvPr>
        </p:nvSpPr>
        <p:spPr/>
        <p:txBody>
          <a:bodyPr/>
          <a:lstStyle/>
          <a:p>
            <a:pPr marL="0" lvl="1"/>
            <a:endParaRPr lang="fr-CH" sz="1800" dirty="0"/>
          </a:p>
          <a:p>
            <a:pPr marL="457200" lvl="1" indent="-457200">
              <a:buClr>
                <a:srgbClr val="7030A0"/>
              </a:buClr>
              <a:buFont typeface="Wingdings" panose="05000000000000000000" pitchFamily="2" charset="2"/>
              <a:buChar char="§"/>
              <a:tabLst>
                <a:tab pos="4479925" algn="r"/>
              </a:tabLst>
            </a:pPr>
            <a:r>
              <a:rPr lang="fr-CH" sz="3600" dirty="0">
                <a:latin typeface="Calibri Light" panose="020F0302020204030204" pitchFamily="34" charset="0"/>
              </a:rPr>
              <a:t>La personne de l’auteur et de sa victime</a:t>
            </a:r>
          </a:p>
          <a:p>
            <a:pPr marL="0" lvl="1" indent="1588">
              <a:tabLst>
                <a:tab pos="4479925" algn="r"/>
              </a:tabLst>
            </a:pPr>
            <a:endParaRPr lang="fr-CH" sz="1800" dirty="0">
              <a:latin typeface="Calibri Light" panose="020F0302020204030204" pitchFamily="34" charset="0"/>
            </a:endParaRPr>
          </a:p>
          <a:p>
            <a:pPr marL="0" lvl="1"/>
            <a:r>
              <a:rPr lang="fr-FR" sz="2000" dirty="0">
                <a:latin typeface="Calibri Light" panose="020F0302020204030204" pitchFamily="34" charset="0"/>
              </a:rPr>
              <a:t>L’auteur, personne ou groupe de personnes</a:t>
            </a:r>
          </a:p>
          <a:p>
            <a:pPr marL="0" lvl="1"/>
            <a:r>
              <a:rPr lang="fr-FR" sz="2000" dirty="0">
                <a:latin typeface="Calibri Light" panose="020F0302020204030204" pitchFamily="34" charset="0"/>
              </a:rPr>
              <a:t>La responsabilité particulière du cadre et de l’organe</a:t>
            </a:r>
          </a:p>
          <a:p>
            <a:pPr marL="0" lvl="1"/>
            <a:r>
              <a:rPr lang="fr-FR" sz="2000" dirty="0">
                <a:latin typeface="Calibri Light" panose="020F0302020204030204" pitchFamily="34" charset="0"/>
              </a:rPr>
              <a:t>La victime, homme ou femme atteint dans sa dignité</a:t>
            </a:r>
          </a:p>
          <a:p>
            <a:pPr marL="0" lvl="1"/>
            <a:r>
              <a:rPr lang="fr-CH" sz="2000" dirty="0">
                <a:latin typeface="Calibri Light" panose="020F0302020204030204" pitchFamily="34" charset="0"/>
              </a:rPr>
              <a:t>Le harcèlement par une personne de sexe opposé</a:t>
            </a:r>
          </a:p>
          <a:p>
            <a:pPr marL="0" lvl="1"/>
            <a:r>
              <a:rPr lang="fr-CH" sz="2000" dirty="0">
                <a:latin typeface="Calibri Light" panose="020F0302020204030204" pitchFamily="34" charset="0"/>
              </a:rPr>
              <a:t>Le harcèlement par une personne de même sexe</a:t>
            </a:r>
          </a:p>
          <a:p>
            <a:pPr>
              <a:buClr>
                <a:srgbClr val="7030A0"/>
              </a:buClr>
              <a:buFont typeface="Wingdings" panose="05000000000000000000" pitchFamily="2" charset="2"/>
              <a:buChar char="§"/>
            </a:pPr>
            <a:endParaRPr lang="fr-CH" sz="1800" dirty="0">
              <a:latin typeface="Calibri Light" panose="020F0302020204030204" pitchFamily="34" charset="0"/>
            </a:endParaRP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167007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solidFill>
                  <a:srgbClr val="7030A0"/>
                </a:solidFill>
              </a:rPr>
              <a:t>Recommandations pour l’employeur</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pic>
        <p:nvPicPr>
          <p:cNvPr id="3074" name="Picture 2" descr="C:\Users\CHSS\Desktop\images.jpg"/>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19150" y="4725144"/>
            <a:ext cx="2705100" cy="168592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CHSS\Pictures\depositphotos_172432480-stock-illustration-sexual-harassment-traffic-sig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80112" y="2276872"/>
            <a:ext cx="2880320" cy="3168352"/>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Image associé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19672" y="1988840"/>
            <a:ext cx="2736304" cy="24060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288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CH" dirty="0">
                <a:latin typeface="Calibri Light" panose="020F0302020204030204" pitchFamily="34" charset="0"/>
              </a:rPr>
              <a:t>Les mesures </a:t>
            </a:r>
            <a:r>
              <a:rPr lang="fr-CH" b="1" dirty="0">
                <a:latin typeface="Calibri Light" panose="020F0302020204030204" pitchFamily="34" charset="0"/>
              </a:rPr>
              <a:t>préventives</a:t>
            </a:r>
          </a:p>
          <a:p>
            <a:pPr>
              <a:buClr>
                <a:srgbClr val="7030A0"/>
              </a:buClr>
              <a:buFont typeface="Wingdings" panose="05000000000000000000" pitchFamily="2" charset="2"/>
              <a:buChar char="§"/>
            </a:pPr>
            <a:r>
              <a:rPr lang="fr-CH" dirty="0">
                <a:latin typeface="Calibri Light" panose="020F0302020204030204" pitchFamily="34" charset="0"/>
              </a:rPr>
              <a:t>	déclaration de principe</a:t>
            </a:r>
          </a:p>
          <a:p>
            <a:pPr>
              <a:buClr>
                <a:srgbClr val="7030A0"/>
              </a:buClr>
              <a:buFont typeface="Wingdings" panose="05000000000000000000" pitchFamily="2" charset="2"/>
              <a:buChar char="§"/>
            </a:pPr>
            <a:r>
              <a:rPr lang="fr-CH" dirty="0">
                <a:latin typeface="Calibri Light" panose="020F0302020204030204" pitchFamily="34" charset="0"/>
              </a:rPr>
              <a:t>	informations répétées</a:t>
            </a:r>
          </a:p>
          <a:p>
            <a:pPr>
              <a:buClr>
                <a:srgbClr val="7030A0"/>
              </a:buClr>
              <a:buFont typeface="Wingdings" panose="05000000000000000000" pitchFamily="2" charset="2"/>
              <a:buChar char="§"/>
            </a:pPr>
            <a:r>
              <a:rPr lang="fr-CH" dirty="0">
                <a:latin typeface="Calibri Light" panose="020F0302020204030204" pitchFamily="34" charset="0"/>
              </a:rPr>
              <a:t>	personne de confiance</a:t>
            </a:r>
          </a:p>
          <a:p>
            <a:pPr>
              <a:buClr>
                <a:srgbClr val="7030A0"/>
              </a:buClr>
              <a:buFont typeface="Wingdings" panose="05000000000000000000" pitchFamily="2" charset="2"/>
              <a:buChar char="§"/>
            </a:pPr>
            <a:r>
              <a:rPr lang="fr-CH" dirty="0">
                <a:latin typeface="Calibri Light" panose="020F0302020204030204" pitchFamily="34" charset="0"/>
              </a:rPr>
              <a:t>	procédure interne précise</a:t>
            </a:r>
          </a:p>
          <a:p>
            <a:pPr>
              <a:buClr>
                <a:srgbClr val="7030A0"/>
              </a:buClr>
              <a:buFont typeface="Wingdings" panose="05000000000000000000" pitchFamily="2" charset="2"/>
              <a:buChar char="§"/>
            </a:pPr>
            <a:r>
              <a:rPr lang="fr-CH" dirty="0">
                <a:latin typeface="Calibri Light" panose="020F0302020204030204" pitchFamily="34" charset="0"/>
              </a:rPr>
              <a:t>	donner l’exemple</a:t>
            </a:r>
          </a:p>
          <a:p>
            <a:pPr marL="0" indent="0">
              <a:buNone/>
            </a:pPr>
            <a:endParaRPr lang="fr-CH" dirty="0"/>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
        <p:nvSpPr>
          <p:cNvPr id="7" name="Titre 1"/>
          <p:cNvSpPr>
            <a:spLocks noGrp="1"/>
          </p:cNvSpPr>
          <p:nvPr>
            <p:ph type="title"/>
          </p:nvPr>
        </p:nvSpPr>
        <p:spPr/>
        <p:txBody>
          <a:bodyPr/>
          <a:lstStyle/>
          <a:p>
            <a:r>
              <a:rPr lang="fr-CH" dirty="0">
                <a:solidFill>
                  <a:srgbClr val="7030A0"/>
                </a:solidFill>
              </a:rPr>
              <a:t>Recommandations pour l’employeur</a:t>
            </a:r>
          </a:p>
        </p:txBody>
      </p:sp>
    </p:spTree>
    <p:extLst>
      <p:ext uri="{BB962C8B-B14F-4D97-AF65-F5344CB8AC3E}">
        <p14:creationId xmlns:p14="http://schemas.microsoft.com/office/powerpoint/2010/main" val="1168935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endParaRPr lang="fr-CH" dirty="0">
              <a:latin typeface="Calibri Light" panose="020F0302020204030204" pitchFamily="34" charset="0"/>
            </a:endParaRPr>
          </a:p>
          <a:p>
            <a:pPr marL="0" indent="0">
              <a:buNone/>
            </a:pPr>
            <a:r>
              <a:rPr lang="fr-CH" dirty="0">
                <a:latin typeface="Calibri Light" panose="020F0302020204030204" pitchFamily="34" charset="0"/>
              </a:rPr>
              <a:t>Les mesures </a:t>
            </a:r>
            <a:r>
              <a:rPr lang="fr-CH" b="1" dirty="0">
                <a:latin typeface="Calibri Light" panose="020F0302020204030204" pitchFamily="34" charset="0"/>
              </a:rPr>
              <a:t>pour faire cesser l’atteinte, dès qu’un cas concret se présente</a:t>
            </a:r>
          </a:p>
          <a:p>
            <a:pPr>
              <a:buClr>
                <a:srgbClr val="7030A0"/>
              </a:buClr>
              <a:buFont typeface="Wingdings" panose="05000000000000000000" pitchFamily="2" charset="2"/>
              <a:buChar char="§"/>
            </a:pPr>
            <a:r>
              <a:rPr lang="fr-CH" dirty="0">
                <a:latin typeface="Calibri Light" panose="020F0302020204030204" pitchFamily="34" charset="0"/>
              </a:rPr>
              <a:t>	agir rapidement et enquêter</a:t>
            </a:r>
          </a:p>
          <a:p>
            <a:pPr>
              <a:buClr>
                <a:srgbClr val="7030A0"/>
              </a:buClr>
              <a:buFont typeface="Wingdings" panose="05000000000000000000" pitchFamily="2" charset="2"/>
              <a:buChar char="§"/>
            </a:pPr>
            <a:r>
              <a:rPr lang="fr-CH" dirty="0">
                <a:latin typeface="Calibri Light" panose="020F0302020204030204" pitchFamily="34" charset="0"/>
              </a:rPr>
              <a:t>	prendre des mesures temporaires</a:t>
            </a:r>
          </a:p>
          <a:p>
            <a:pPr>
              <a:buClr>
                <a:srgbClr val="7030A0"/>
              </a:buClr>
              <a:buFont typeface="Wingdings" panose="05000000000000000000" pitchFamily="2" charset="2"/>
              <a:buChar char="§"/>
            </a:pPr>
            <a:r>
              <a:rPr lang="fr-CH" dirty="0">
                <a:latin typeface="Calibri Light" panose="020F0302020204030204" pitchFamily="34" charset="0"/>
              </a:rPr>
              <a:t>	ordonner enquête administrative</a:t>
            </a:r>
          </a:p>
          <a:p>
            <a:pPr marL="0" indent="0">
              <a:buNone/>
            </a:pPr>
            <a:endParaRPr lang="fr-CH" dirty="0"/>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
        <p:nvSpPr>
          <p:cNvPr id="7" name="Titre 1"/>
          <p:cNvSpPr>
            <a:spLocks noGrp="1"/>
          </p:cNvSpPr>
          <p:nvPr>
            <p:ph type="title"/>
          </p:nvPr>
        </p:nvSpPr>
        <p:spPr/>
        <p:txBody>
          <a:bodyPr/>
          <a:lstStyle/>
          <a:p>
            <a:r>
              <a:rPr lang="fr-CH" dirty="0">
                <a:solidFill>
                  <a:srgbClr val="7030A0"/>
                </a:solidFill>
              </a:rPr>
              <a:t>Recommandations pour l’employeur</a:t>
            </a:r>
          </a:p>
        </p:txBody>
      </p:sp>
    </p:spTree>
    <p:extLst>
      <p:ext uri="{BB962C8B-B14F-4D97-AF65-F5344CB8AC3E}">
        <p14:creationId xmlns:p14="http://schemas.microsoft.com/office/powerpoint/2010/main" val="324644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La preuve, difficile à apporter</a:t>
            </a:r>
          </a:p>
        </p:txBody>
      </p:sp>
      <p:sp>
        <p:nvSpPr>
          <p:cNvPr id="3" name="Espace réservé du contenu 2"/>
          <p:cNvSpPr>
            <a:spLocks noGrp="1"/>
          </p:cNvSpPr>
          <p:nvPr>
            <p:ph idx="1"/>
          </p:nvPr>
        </p:nvSpPr>
        <p:spPr>
          <a:xfrm>
            <a:off x="683568" y="1916832"/>
            <a:ext cx="7772400" cy="4248472"/>
          </a:xfrm>
        </p:spPr>
        <p:txBody>
          <a:bodyPr/>
          <a:lstStyle/>
          <a:p>
            <a:pPr marL="0" lvl="1" indent="0">
              <a:buNone/>
              <a:tabLst>
                <a:tab pos="4479925" algn="r"/>
              </a:tabLst>
            </a:pPr>
            <a:r>
              <a:rPr lang="fr-CH" sz="2400" b="1" dirty="0">
                <a:latin typeface="Calibri Light" panose="020F0302020204030204" pitchFamily="34" charset="0"/>
              </a:rPr>
              <a:t>En théorie</a:t>
            </a:r>
          </a:p>
          <a:p>
            <a:pPr marL="457200" lvl="1" indent="-457200">
              <a:buClr>
                <a:srgbClr val="7030A0"/>
              </a:buClr>
              <a:buFont typeface="Wingdings" panose="05000000000000000000" pitchFamily="2" charset="2"/>
              <a:buChar char="§"/>
              <a:tabLst>
                <a:tab pos="4479925" algn="r"/>
              </a:tabLst>
            </a:pPr>
            <a:r>
              <a:rPr lang="fr-CH" sz="2400" dirty="0">
                <a:latin typeface="Calibri Light" panose="020F0302020204030204" pitchFamily="34" charset="0"/>
              </a:rPr>
              <a:t>Par indices ou faisceau d’indices convergents</a:t>
            </a:r>
          </a:p>
          <a:p>
            <a:pPr marL="457200" lvl="1" indent="-457200">
              <a:buClr>
                <a:srgbClr val="7030A0"/>
              </a:buClr>
              <a:buFont typeface="Wingdings" panose="05000000000000000000" pitchFamily="2" charset="2"/>
              <a:buChar char="§"/>
              <a:tabLst>
                <a:tab pos="4479925" algn="r"/>
              </a:tabLst>
            </a:pPr>
            <a:r>
              <a:rPr lang="fr-CH" sz="2400" dirty="0">
                <a:latin typeface="Calibri Light" panose="020F0302020204030204" pitchFamily="34" charset="0"/>
              </a:rPr>
              <a:t>Fondée sur une très grande vraisemblance</a:t>
            </a:r>
          </a:p>
          <a:p>
            <a:pPr marL="457200" lvl="1" indent="-457200">
              <a:buClr>
                <a:srgbClr val="7030A0"/>
              </a:buClr>
              <a:buFont typeface="Wingdings" panose="05000000000000000000" pitchFamily="2" charset="2"/>
              <a:buChar char="§"/>
              <a:tabLst>
                <a:tab pos="4479925" algn="r"/>
              </a:tabLst>
            </a:pPr>
            <a:r>
              <a:rPr lang="fr-CH" sz="2400" dirty="0">
                <a:latin typeface="Calibri Light" panose="020F0302020204030204" pitchFamily="34" charset="0"/>
              </a:rPr>
              <a:t>Selon l’expérience générale de la vie ou le cours ordinaire des choses</a:t>
            </a:r>
          </a:p>
          <a:p>
            <a:pPr marL="0" indent="0">
              <a:buNone/>
            </a:pPr>
            <a:r>
              <a:rPr lang="fr-CH" sz="2400" b="1" dirty="0">
                <a:latin typeface="Calibri Light" panose="020F0302020204030204" pitchFamily="34" charset="0"/>
              </a:rPr>
              <a:t>En pratique</a:t>
            </a:r>
          </a:p>
          <a:p>
            <a:pPr>
              <a:buClr>
                <a:srgbClr val="7030A0"/>
              </a:buClr>
              <a:buFont typeface="Wingdings" panose="05000000000000000000" pitchFamily="2" charset="2"/>
              <a:buChar char="§"/>
            </a:pPr>
            <a:r>
              <a:rPr lang="fr-CH" sz="2400" dirty="0">
                <a:latin typeface="Calibri Light" panose="020F0302020204030204" pitchFamily="34" charset="0"/>
              </a:rPr>
              <a:t>Informer rapidement la hiérarchie et les RH</a:t>
            </a:r>
          </a:p>
          <a:p>
            <a:pPr>
              <a:buClr>
                <a:srgbClr val="7030A0"/>
              </a:buClr>
              <a:buFont typeface="Wingdings" panose="05000000000000000000" pitchFamily="2" charset="2"/>
              <a:buChar char="§"/>
            </a:pPr>
            <a:r>
              <a:rPr lang="fr-CH" sz="2400" dirty="0">
                <a:latin typeface="Calibri Light" panose="020F0302020204030204" pitchFamily="34" charset="0"/>
              </a:rPr>
              <a:t>En parler autour de soi, obtenir un certificat médical</a:t>
            </a:r>
          </a:p>
          <a:p>
            <a:pPr>
              <a:buClr>
                <a:srgbClr val="7030A0"/>
              </a:buClr>
              <a:buFont typeface="Wingdings" panose="05000000000000000000" pitchFamily="2" charset="2"/>
              <a:buChar char="§"/>
            </a:pPr>
            <a:r>
              <a:rPr lang="fr-CH" sz="2400" dirty="0">
                <a:latin typeface="Calibri Light" panose="020F0302020204030204" pitchFamily="34" charset="0"/>
              </a:rPr>
              <a:t>Garder les sms, mails, messages vocaux</a:t>
            </a:r>
          </a:p>
          <a:p>
            <a:pPr>
              <a:buClr>
                <a:srgbClr val="7030A0"/>
              </a:buClr>
              <a:buFont typeface="Wingdings" panose="05000000000000000000" pitchFamily="2" charset="2"/>
              <a:buChar char="§"/>
            </a:pPr>
            <a:r>
              <a:rPr lang="fr-CH" sz="2400" dirty="0">
                <a:latin typeface="Calibri Light" panose="020F0302020204030204" pitchFamily="34" charset="0"/>
              </a:rPr>
              <a:t>Savoir dire stop</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1211142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Les sanctions</a:t>
            </a:r>
          </a:p>
        </p:txBody>
      </p:sp>
      <p:sp>
        <p:nvSpPr>
          <p:cNvPr id="3" name="Espace réservé du contenu 2"/>
          <p:cNvSpPr>
            <a:spLocks noGrp="1"/>
          </p:cNvSpPr>
          <p:nvPr>
            <p:ph idx="1"/>
          </p:nvPr>
        </p:nvSpPr>
        <p:spPr>
          <a:xfrm>
            <a:off x="685800" y="2057400"/>
            <a:ext cx="8350696" cy="4114800"/>
          </a:xfrm>
        </p:spPr>
        <p:txBody>
          <a:bodyPr/>
          <a:lstStyle/>
          <a:p>
            <a:pPr marL="0" indent="0">
              <a:buNone/>
            </a:pPr>
            <a:r>
              <a:rPr lang="fr-CH" sz="2800" b="1" dirty="0">
                <a:latin typeface="Calibri Light" panose="020F0302020204030204" pitchFamily="34" charset="0"/>
              </a:rPr>
              <a:t>Contre l’employeur </a:t>
            </a:r>
          </a:p>
          <a:p>
            <a:pPr>
              <a:buClr>
                <a:srgbClr val="7030A0"/>
              </a:buClr>
              <a:buFont typeface="Wingdings" panose="05000000000000000000" pitchFamily="2" charset="2"/>
              <a:buChar char="§"/>
            </a:pPr>
            <a:r>
              <a:rPr lang="fr-CH" sz="2800" dirty="0">
                <a:latin typeface="Calibri Light" panose="020F0302020204030204" pitchFamily="34" charset="0"/>
              </a:rPr>
              <a:t>Sur la base de la LEg: jusqu’à 6 mois de salaire médian et une indemnité pour tort moral(rare)</a:t>
            </a:r>
          </a:p>
          <a:p>
            <a:pPr>
              <a:buClr>
                <a:srgbClr val="7030A0"/>
              </a:buClr>
              <a:buFont typeface="Wingdings" panose="05000000000000000000" pitchFamily="2" charset="2"/>
              <a:buChar char="§"/>
            </a:pPr>
            <a:r>
              <a:rPr lang="fr-CH" sz="2800" dirty="0">
                <a:latin typeface="Calibri Light" panose="020F0302020204030204" pitchFamily="34" charset="0"/>
              </a:rPr>
              <a:t>Sur la base du C0 : indemnité non plafonnée</a:t>
            </a:r>
          </a:p>
          <a:p>
            <a:pPr marL="0" indent="0">
              <a:buNone/>
            </a:pPr>
            <a:endParaRPr lang="fr-CH" sz="1000" b="1" dirty="0">
              <a:latin typeface="Calibri Light" panose="020F0302020204030204" pitchFamily="34" charset="0"/>
            </a:endParaRPr>
          </a:p>
          <a:p>
            <a:pPr marL="0" indent="0">
              <a:buNone/>
            </a:pPr>
            <a:r>
              <a:rPr lang="fr-CH" sz="2800" b="1" dirty="0">
                <a:latin typeface="Calibri Light" panose="020F0302020204030204" pitchFamily="34" charset="0"/>
              </a:rPr>
              <a:t>Contre le harceleur </a:t>
            </a:r>
          </a:p>
          <a:p>
            <a:pPr>
              <a:buClr>
                <a:srgbClr val="7030A0"/>
              </a:buClr>
              <a:buFont typeface="Wingdings" panose="05000000000000000000" pitchFamily="2" charset="2"/>
              <a:buChar char="§"/>
            </a:pPr>
            <a:r>
              <a:rPr lang="fr-CH" sz="2800" dirty="0">
                <a:latin typeface="Calibri Light" panose="020F0302020204030204" pitchFamily="34" charset="0"/>
              </a:rPr>
              <a:t>Sur la base du contrat de travail: licenciement par l’employeur</a:t>
            </a:r>
          </a:p>
          <a:p>
            <a:pPr>
              <a:buClr>
                <a:srgbClr val="7030A0"/>
              </a:buClr>
              <a:buFont typeface="Wingdings" panose="05000000000000000000" pitchFamily="2" charset="2"/>
              <a:buChar char="§"/>
            </a:pPr>
            <a:r>
              <a:rPr lang="fr-CH" sz="2800" dirty="0">
                <a:latin typeface="Calibri Light" panose="020F0302020204030204" pitchFamily="34" charset="0"/>
              </a:rPr>
              <a:t>Sur la base du CP: condamnation pénale si plainte</a:t>
            </a:r>
          </a:p>
          <a:p>
            <a:pPr marL="0" indent="0">
              <a:buClr>
                <a:srgbClr val="7030A0"/>
              </a:buClr>
              <a:buNone/>
            </a:pPr>
            <a:endParaRPr lang="fr-CH" sz="2800" dirty="0">
              <a:latin typeface="Calibri Light" panose="020F0302020204030204" pitchFamily="34" charset="0"/>
            </a:endParaRP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403821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La jurisprudence (1)</a:t>
            </a:r>
          </a:p>
        </p:txBody>
      </p:sp>
      <p:sp>
        <p:nvSpPr>
          <p:cNvPr id="3" name="Espace réservé du contenu 2"/>
          <p:cNvSpPr>
            <a:spLocks noGrp="1"/>
          </p:cNvSpPr>
          <p:nvPr>
            <p:ph idx="1"/>
          </p:nvPr>
        </p:nvSpPr>
        <p:spPr/>
        <p:txBody>
          <a:bodyPr/>
          <a:lstStyle/>
          <a:p>
            <a:pPr>
              <a:spcBef>
                <a:spcPts val="0"/>
              </a:spcBef>
              <a:spcAft>
                <a:spcPts val="600"/>
              </a:spcAft>
              <a:buClr>
                <a:srgbClr val="7030A0"/>
              </a:buClr>
              <a:buFont typeface="Wingdings" panose="05000000000000000000" pitchFamily="2" charset="2"/>
              <a:buChar char="§"/>
            </a:pPr>
            <a:r>
              <a:rPr lang="fr-CH" sz="2300" i="1" dirty="0">
                <a:latin typeface="Calibri Light" panose="020F0302020204030204" pitchFamily="34" charset="0"/>
              </a:rPr>
              <a:t>Arrêt du TF du 8 janvier 2014 (Directeur école) </a:t>
            </a:r>
            <a:br>
              <a:rPr lang="fr-CH" sz="2300" i="1" dirty="0">
                <a:latin typeface="Calibri Light" panose="020F0302020204030204" pitchFamily="34" charset="0"/>
              </a:rPr>
            </a:br>
            <a:r>
              <a:rPr lang="fr-CH" sz="2300" dirty="0">
                <a:latin typeface="Calibri Light" panose="020F0302020204030204" pitchFamily="34" charset="0"/>
              </a:rPr>
              <a:t>8C_981/2012</a:t>
            </a:r>
          </a:p>
          <a:p>
            <a:pPr>
              <a:spcBef>
                <a:spcPts val="0"/>
              </a:spcBef>
              <a:spcAft>
                <a:spcPts val="1200"/>
              </a:spcAft>
              <a:buClr>
                <a:srgbClr val="7030A0"/>
              </a:buClr>
              <a:buFont typeface="Wingdings" panose="05000000000000000000" pitchFamily="2" charset="2"/>
              <a:buChar char="§"/>
            </a:pPr>
            <a:r>
              <a:rPr lang="fr-CH" sz="2300" i="1" dirty="0">
                <a:solidFill>
                  <a:srgbClr val="3F3B3F"/>
                </a:solidFill>
                <a:latin typeface="Calibri Light"/>
                <a:ea typeface="Times New Roman"/>
                <a:cs typeface="Calibri Light"/>
              </a:rPr>
              <a:t>Arrêt du TF du 9 avril 2014 (UNIL)</a:t>
            </a:r>
            <a:br>
              <a:rPr lang="fr-CH" sz="2300" i="1" dirty="0">
                <a:solidFill>
                  <a:srgbClr val="3F3B3F"/>
                </a:solidFill>
                <a:latin typeface="Calibri Light"/>
                <a:ea typeface="Times New Roman"/>
                <a:cs typeface="Calibri Light"/>
              </a:rPr>
            </a:br>
            <a:r>
              <a:rPr lang="fr-CH" sz="2300" dirty="0">
                <a:solidFill>
                  <a:srgbClr val="3F3B3F"/>
                </a:solidFill>
                <a:latin typeface="Calibri Light"/>
                <a:ea typeface="Calibri"/>
                <a:cs typeface="Calibri Light"/>
              </a:rPr>
              <a:t>8C_422/2013</a:t>
            </a:r>
          </a:p>
          <a:p>
            <a:pPr>
              <a:spcBef>
                <a:spcPts val="0"/>
              </a:spcBef>
              <a:spcAft>
                <a:spcPts val="1200"/>
              </a:spcAft>
              <a:buClr>
                <a:srgbClr val="7030A0"/>
              </a:buClr>
              <a:buFont typeface="Wingdings" panose="05000000000000000000" pitchFamily="2" charset="2"/>
              <a:buChar char="§"/>
            </a:pPr>
            <a:r>
              <a:rPr lang="fr-CH" sz="2300" i="1" dirty="0">
                <a:latin typeface="Calibri Light" panose="020F0302020204030204" pitchFamily="34" charset="0"/>
              </a:rPr>
              <a:t>Arrêt du TF du 31 janvier 2018  (auditeur)</a:t>
            </a:r>
            <a:br>
              <a:rPr lang="fr-CH" sz="2300" i="1" dirty="0">
                <a:latin typeface="Calibri Light" panose="020F0302020204030204" pitchFamily="34" charset="0"/>
              </a:rPr>
            </a:br>
            <a:r>
              <a:rPr lang="fr-CH" sz="2300" dirty="0">
                <a:latin typeface="Calibri Light" panose="020F0302020204030204" pitchFamily="34" charset="0"/>
              </a:rPr>
              <a:t>4A_124/2017</a:t>
            </a:r>
          </a:p>
          <a:p>
            <a:pPr>
              <a:spcBef>
                <a:spcPts val="0"/>
              </a:spcBef>
              <a:spcAft>
                <a:spcPts val="1200"/>
              </a:spcAft>
              <a:buClr>
                <a:srgbClr val="7030A0"/>
              </a:buClr>
              <a:buFont typeface="Wingdings" panose="05000000000000000000" pitchFamily="2" charset="2"/>
              <a:buChar char="§"/>
            </a:pPr>
            <a:r>
              <a:rPr lang="fr-CH" sz="2300" i="1" dirty="0">
                <a:latin typeface="Calibri Light" panose="020F0302020204030204" pitchFamily="34" charset="0"/>
              </a:rPr>
              <a:t>Arrêt du TF du 22 novembre 2018 (Mistinguett)</a:t>
            </a:r>
            <a:br>
              <a:rPr lang="fr-CH" sz="2300" i="1" dirty="0">
                <a:latin typeface="Calibri Light" panose="020F0302020204030204" pitchFamily="34" charset="0"/>
              </a:rPr>
            </a:br>
            <a:r>
              <a:rPr lang="fr-CH" sz="2300" dirty="0">
                <a:latin typeface="Calibri Light" panose="020F0302020204030204" pitchFamily="34" charset="0"/>
              </a:rPr>
              <a:t>4A_18/2018</a:t>
            </a:r>
          </a:p>
          <a:p>
            <a:pPr>
              <a:spcBef>
                <a:spcPts val="0"/>
              </a:spcBef>
              <a:spcAft>
                <a:spcPts val="1200"/>
              </a:spcAft>
              <a:buClr>
                <a:srgbClr val="7030A0"/>
              </a:buClr>
              <a:buFont typeface="Wingdings" panose="05000000000000000000" pitchFamily="2" charset="2"/>
              <a:buChar char="§"/>
            </a:pPr>
            <a:r>
              <a:rPr lang="fr-CH" sz="2300" i="1" dirty="0">
                <a:solidFill>
                  <a:srgbClr val="3F3B3F"/>
                </a:solidFill>
                <a:latin typeface="Calibri Light" panose="020F0302020204030204" pitchFamily="34" charset="0"/>
                <a:ea typeface="Calibri"/>
                <a:cs typeface="Calibri Light"/>
              </a:rPr>
              <a:t>Arrêt du TF du 10 octobre 2018 (Responsable des apprenties) </a:t>
            </a:r>
            <a:r>
              <a:rPr lang="fr-CH" sz="2300" dirty="0">
                <a:solidFill>
                  <a:srgbClr val="3F3B3F"/>
                </a:solidFill>
                <a:latin typeface="Calibri Light" panose="020F0302020204030204" pitchFamily="34" charset="0"/>
                <a:ea typeface="Calibri"/>
                <a:cs typeface="Calibri Light"/>
              </a:rPr>
              <a:t>4A_205/2018</a:t>
            </a:r>
            <a:endParaRPr lang="fr-CH" sz="2300" dirty="0">
              <a:solidFill>
                <a:srgbClr val="3F3B3F"/>
              </a:solidFill>
              <a:latin typeface="Calibri Light"/>
              <a:ea typeface="Calibri"/>
              <a:cs typeface="Calibri Light"/>
            </a:endParaRPr>
          </a:p>
          <a:p>
            <a:pPr algn="just">
              <a:spcAft>
                <a:spcPts val="1200"/>
              </a:spcAft>
            </a:pPr>
            <a:endParaRPr lang="fr-CH" sz="3600" dirty="0">
              <a:latin typeface="Calibri Light" panose="020F0302020204030204" pitchFamily="34" charset="0"/>
            </a:endParaRP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3213215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La jurisprudence (1bis)</a:t>
            </a:r>
          </a:p>
        </p:txBody>
      </p:sp>
      <p:sp>
        <p:nvSpPr>
          <p:cNvPr id="3" name="Espace réservé du contenu 2"/>
          <p:cNvSpPr>
            <a:spLocks noGrp="1"/>
          </p:cNvSpPr>
          <p:nvPr>
            <p:ph idx="1"/>
          </p:nvPr>
        </p:nvSpPr>
        <p:spPr>
          <a:xfrm>
            <a:off x="685800" y="2057400"/>
            <a:ext cx="8458200" cy="4251920"/>
          </a:xfrm>
        </p:spPr>
        <p:txBody>
          <a:bodyPr/>
          <a:lstStyle/>
          <a:p>
            <a:pPr>
              <a:spcBef>
                <a:spcPts val="0"/>
              </a:spcBef>
              <a:spcAft>
                <a:spcPts val="1200"/>
              </a:spcAft>
              <a:buClr>
                <a:srgbClr val="7030A0"/>
              </a:buClr>
              <a:buFont typeface="Wingdings" panose="05000000000000000000" pitchFamily="2" charset="2"/>
              <a:buChar char="§"/>
            </a:pPr>
            <a:r>
              <a:rPr lang="fr-CH" sz="2300" i="1" dirty="0">
                <a:solidFill>
                  <a:srgbClr val="3F3B3F"/>
                </a:solidFill>
                <a:latin typeface="Calibri Light" panose="020F0302020204030204" pitchFamily="34" charset="0"/>
                <a:ea typeface="Calibri"/>
                <a:cs typeface="Calibri Light"/>
              </a:rPr>
              <a:t>Arrêt du TF du 10 octobre 2018 (Responsable des apprenties) </a:t>
            </a:r>
            <a:r>
              <a:rPr lang="fr-CH" sz="2300" dirty="0">
                <a:solidFill>
                  <a:srgbClr val="3F3B3F"/>
                </a:solidFill>
                <a:latin typeface="Calibri Light" panose="020F0302020204030204" pitchFamily="34" charset="0"/>
                <a:ea typeface="Calibri"/>
                <a:cs typeface="Calibri Light"/>
              </a:rPr>
              <a:t>4A_205/2018</a:t>
            </a:r>
          </a:p>
          <a:p>
            <a:pPr algn="l"/>
            <a:r>
              <a:rPr lang="fr-FR" sz="1800" b="1" i="1" dirty="0">
                <a:solidFill>
                  <a:srgbClr val="000000"/>
                </a:solidFill>
                <a:effectLst/>
                <a:latin typeface="Calibri Light" panose="020F0302020204030204" pitchFamily="34" charset="0"/>
                <a:cs typeface="Calibri Light" panose="020F0302020204030204" pitchFamily="34" charset="0"/>
              </a:rPr>
              <a:t>3.3.</a:t>
            </a:r>
            <a:r>
              <a:rPr lang="fr-FR" sz="1800" b="0" i="1" dirty="0">
                <a:solidFill>
                  <a:srgbClr val="000000"/>
                </a:solidFill>
                <a:effectLst/>
                <a:latin typeface="Calibri Light" panose="020F0302020204030204" pitchFamily="34" charset="0"/>
                <a:cs typeface="Calibri Light" panose="020F0302020204030204" pitchFamily="34" charset="0"/>
              </a:rPr>
              <a:t> S'agissant plus spécifiquement de l'existence d'un environnement de travail hostile, il a déjà été jugé que le fait que la société employeuse n'ait pas pris les mesures pourtant commandées par les circonstances, en application de l'art. 328 CO et des dispositions de la LEg (RS 151.1) (le devoir de protection de l'employeuse n'étant pas discuté dans la présente procédure), ne l'empêche pas de prononcer un licenciement immédiat si les circonstances de l'espèce le justifient (</a:t>
            </a:r>
            <a:r>
              <a:rPr lang="fr-FR" sz="1800" b="1" i="1" dirty="0">
                <a:solidFill>
                  <a:srgbClr val="000000"/>
                </a:solidFill>
                <a:effectLst/>
                <a:latin typeface="Calibri Light" panose="020F0302020204030204" pitchFamily="34" charset="0"/>
                <a:cs typeface="Calibri Light" panose="020F0302020204030204" pitchFamily="34" charset="0"/>
                <a:hlinkClick r:id="rId2"/>
              </a:rPr>
              <a:t>ATF 127 III 351</a:t>
            </a:r>
            <a:r>
              <a:rPr lang="fr-FR" sz="1800" b="0" i="1" dirty="0">
                <a:solidFill>
                  <a:srgbClr val="000000"/>
                </a:solidFill>
                <a:effectLst/>
                <a:latin typeface="Calibri Light" panose="020F0302020204030204" pitchFamily="34" charset="0"/>
                <a:cs typeface="Calibri Light" panose="020F0302020204030204" pitchFamily="34" charset="0"/>
              </a:rPr>
              <a:t> </a:t>
            </a:r>
            <a:r>
              <a:rPr lang="fr-FR" sz="1800" b="0" i="1" dirty="0" err="1">
                <a:solidFill>
                  <a:srgbClr val="000000"/>
                </a:solidFill>
                <a:effectLst/>
                <a:latin typeface="Calibri Light" panose="020F0302020204030204" pitchFamily="34" charset="0"/>
                <a:cs typeface="Calibri Light" panose="020F0302020204030204" pitchFamily="34" charset="0"/>
              </a:rPr>
              <a:t>consid</a:t>
            </a:r>
            <a:r>
              <a:rPr lang="fr-FR" sz="1800" b="0" i="1" dirty="0">
                <a:solidFill>
                  <a:srgbClr val="000000"/>
                </a:solidFill>
                <a:effectLst/>
                <a:latin typeface="Calibri Light" panose="020F0302020204030204" pitchFamily="34" charset="0"/>
                <a:cs typeface="Calibri Light" panose="020F0302020204030204" pitchFamily="34" charset="0"/>
              </a:rPr>
              <a:t>. 4b/dd p. 355 s.; cf. arrêt 4C.289/2006 du 5 février 2007 </a:t>
            </a:r>
            <a:r>
              <a:rPr lang="fr-FR" sz="1800" b="0" i="1" dirty="0" err="1">
                <a:solidFill>
                  <a:srgbClr val="000000"/>
                </a:solidFill>
                <a:effectLst/>
                <a:latin typeface="Calibri Light" panose="020F0302020204030204" pitchFamily="34" charset="0"/>
                <a:cs typeface="Calibri Light" panose="020F0302020204030204" pitchFamily="34" charset="0"/>
              </a:rPr>
              <a:t>consid</a:t>
            </a:r>
            <a:r>
              <a:rPr lang="fr-FR" sz="1800" b="0" i="1" dirty="0">
                <a:solidFill>
                  <a:srgbClr val="000000"/>
                </a:solidFill>
                <a:effectLst/>
                <a:latin typeface="Calibri Light" panose="020F0302020204030204" pitchFamily="34" charset="0"/>
                <a:cs typeface="Calibri Light" panose="020F0302020204030204" pitchFamily="34" charset="0"/>
              </a:rPr>
              <a:t>. 3.2).  </a:t>
            </a:r>
          </a:p>
          <a:p>
            <a:pPr algn="l"/>
            <a:r>
              <a:rPr lang="fr-FR" sz="1800" b="0" i="1" dirty="0">
                <a:solidFill>
                  <a:srgbClr val="000000"/>
                </a:solidFill>
                <a:effectLst/>
                <a:latin typeface="Calibri Light" panose="020F0302020204030204" pitchFamily="34" charset="0"/>
                <a:cs typeface="Calibri Light" panose="020F0302020204030204" pitchFamily="34" charset="0"/>
              </a:rPr>
              <a:t>Le fait qu'une collaboratrice ait aussi eu recours à un vocabulaire grivois ne saurait justifier l'admission par l'employeur de remarques sexistes, grossières ou </a:t>
            </a:r>
            <a:r>
              <a:rPr lang="fr-FR" sz="1800" b="0" i="1">
                <a:solidFill>
                  <a:srgbClr val="000000"/>
                </a:solidFill>
                <a:effectLst/>
                <a:latin typeface="Calibri Light" panose="020F0302020204030204" pitchFamily="34" charset="0"/>
                <a:cs typeface="Calibri Light" panose="020F0302020204030204" pitchFamily="34" charset="0"/>
              </a:rPr>
              <a:t>embar-rassantes</a:t>
            </a:r>
            <a:r>
              <a:rPr lang="fr-FR" sz="1800" b="0" i="1" dirty="0">
                <a:solidFill>
                  <a:srgbClr val="000000"/>
                </a:solidFill>
                <a:effectLst/>
                <a:latin typeface="Calibri Light" panose="020F0302020204030204" pitchFamily="34" charset="0"/>
                <a:cs typeface="Calibri Light" panose="020F0302020204030204" pitchFamily="34" charset="0"/>
              </a:rPr>
              <a:t>, en particulier de la part d'un supérieur hiérarchique, dont le comportement peut déteindre sur celui de ses subordonnés (</a:t>
            </a:r>
            <a:r>
              <a:rPr lang="fr-FR" sz="1800" b="1" i="1" dirty="0">
                <a:solidFill>
                  <a:srgbClr val="000000"/>
                </a:solidFill>
                <a:effectLst/>
                <a:latin typeface="Calibri Light" panose="020F0302020204030204" pitchFamily="34" charset="0"/>
                <a:cs typeface="Calibri Light" panose="020F0302020204030204" pitchFamily="34" charset="0"/>
                <a:hlinkClick r:id="rId3"/>
              </a:rPr>
              <a:t>ATF 126 III 395</a:t>
            </a:r>
            <a:r>
              <a:rPr lang="fr-FR" sz="1800" b="0" i="1" dirty="0">
                <a:solidFill>
                  <a:srgbClr val="000000"/>
                </a:solidFill>
                <a:effectLst/>
                <a:latin typeface="Calibri Light" panose="020F0302020204030204" pitchFamily="34" charset="0"/>
                <a:cs typeface="Calibri Light" panose="020F0302020204030204" pitchFamily="34" charset="0"/>
              </a:rPr>
              <a:t> </a:t>
            </a:r>
            <a:r>
              <a:rPr lang="fr-FR" sz="1800" b="0" i="1" dirty="0" err="1">
                <a:solidFill>
                  <a:srgbClr val="000000"/>
                </a:solidFill>
                <a:effectLst/>
                <a:latin typeface="Calibri Light" panose="020F0302020204030204" pitchFamily="34" charset="0"/>
                <a:cs typeface="Calibri Light" panose="020F0302020204030204" pitchFamily="34" charset="0"/>
              </a:rPr>
              <a:t>consid</a:t>
            </a:r>
            <a:r>
              <a:rPr lang="fr-FR" sz="1800" b="0" i="1" dirty="0">
                <a:solidFill>
                  <a:srgbClr val="000000"/>
                </a:solidFill>
                <a:effectLst/>
                <a:latin typeface="Calibri Light" panose="020F0302020204030204" pitchFamily="34" charset="0"/>
                <a:cs typeface="Calibri Light" panose="020F0302020204030204" pitchFamily="34" charset="0"/>
              </a:rPr>
              <a:t>. 7c et d). </a:t>
            </a:r>
          </a:p>
          <a:p>
            <a:pPr marL="0" indent="0">
              <a:spcBef>
                <a:spcPts val="0"/>
              </a:spcBef>
              <a:spcAft>
                <a:spcPts val="1200"/>
              </a:spcAft>
              <a:buClr>
                <a:srgbClr val="7030A0"/>
              </a:buClr>
              <a:buNone/>
            </a:pPr>
            <a:endParaRPr lang="fr-CH" sz="2300" dirty="0">
              <a:solidFill>
                <a:srgbClr val="3F3B3F"/>
              </a:solidFill>
              <a:latin typeface="Calibri Light"/>
              <a:ea typeface="Calibri"/>
              <a:cs typeface="Calibri Light"/>
            </a:endParaRPr>
          </a:p>
          <a:p>
            <a:pPr algn="just">
              <a:spcAft>
                <a:spcPts val="1200"/>
              </a:spcAft>
            </a:pPr>
            <a:endParaRPr lang="fr-CH" sz="3600" dirty="0">
              <a:latin typeface="Calibri Light" panose="020F0302020204030204" pitchFamily="34" charset="0"/>
            </a:endParaRP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1053677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solidFill>
                  <a:srgbClr val="7030A0"/>
                </a:solidFill>
              </a:rPr>
              <a:t>Quelques situations concrètes</a:t>
            </a:r>
          </a:p>
        </p:txBody>
      </p:sp>
      <p:sp>
        <p:nvSpPr>
          <p:cNvPr id="3" name="Espace réservé du contenu 2"/>
          <p:cNvSpPr>
            <a:spLocks noGrp="1"/>
          </p:cNvSpPr>
          <p:nvPr>
            <p:ph idx="1"/>
          </p:nvPr>
        </p:nvSpPr>
        <p:spPr>
          <a:xfrm>
            <a:off x="683568" y="1988840"/>
            <a:ext cx="7772400" cy="4300644"/>
          </a:xfrm>
        </p:spPr>
        <p:txBody>
          <a:bodyPr/>
          <a:lstStyle/>
          <a:p>
            <a:pPr>
              <a:buClr>
                <a:srgbClr val="7030A0"/>
              </a:buClr>
              <a:buFont typeface="Wingdings" panose="05000000000000000000" pitchFamily="2" charset="2"/>
              <a:buChar char="§"/>
              <a:tabLst>
                <a:tab pos="4479925" algn="r"/>
              </a:tabLst>
            </a:pPr>
            <a:r>
              <a:rPr lang="fr-CH" sz="2400" b="1" i="1" dirty="0">
                <a:latin typeface="Calibri Light" panose="020F0302020204030204" pitchFamily="34" charset="0"/>
              </a:rPr>
              <a:t>Marine, </a:t>
            </a:r>
            <a:r>
              <a:rPr lang="fr-CH" sz="2400" i="1" dirty="0">
                <a:latin typeface="Calibri Light" panose="020F0302020204030204" pitchFamily="34" charset="0"/>
              </a:rPr>
              <a:t>qui a des soucis avec ses parents, dort mal;  son chef remarque ses cernes et fait des allusions à une supposée vie sexuelle nocturne très intense; cela la met très  mal à l'aise et elle a décidé d’alerter les RH</a:t>
            </a:r>
          </a:p>
          <a:p>
            <a:pPr>
              <a:buClr>
                <a:srgbClr val="7030A0"/>
              </a:buClr>
              <a:buFont typeface="Wingdings" panose="05000000000000000000" pitchFamily="2" charset="2"/>
              <a:buChar char="§"/>
              <a:tabLst>
                <a:tab pos="4479925" algn="r"/>
              </a:tabLst>
            </a:pPr>
            <a:r>
              <a:rPr lang="fr-CH" sz="2400" b="1" i="1" dirty="0">
                <a:latin typeface="Calibri Light" panose="020F0302020204030204" pitchFamily="34" charset="0"/>
              </a:rPr>
              <a:t>Hans</a:t>
            </a:r>
            <a:r>
              <a:rPr lang="fr-CH" sz="2400" i="1" dirty="0">
                <a:latin typeface="Calibri Light" panose="020F0302020204030204" pitchFamily="34" charset="0"/>
              </a:rPr>
              <a:t> craint sa collègue, à peine plus âgée que lui, qui lui amène des photos de ses vacances où elle pose dénudée, mais il ne fera rien; il doit garder son travail, son épouse, qui n'a jamais travaillé, venant d'accoucher de jumeaux </a:t>
            </a:r>
          </a:p>
          <a:p>
            <a:pPr>
              <a:buClr>
                <a:srgbClr val="7030A0"/>
              </a:buClr>
              <a:buFont typeface="Wingdings" panose="05000000000000000000" pitchFamily="2" charset="2"/>
              <a:buChar char="§"/>
              <a:tabLst>
                <a:tab pos="4479925" algn="r"/>
              </a:tabLst>
            </a:pPr>
            <a:r>
              <a:rPr lang="fr-CH" sz="2400" i="1" dirty="0">
                <a:latin typeface="Calibri Light" panose="020F0302020204030204" pitchFamily="34" charset="0"/>
              </a:rPr>
              <a:t>Ils croient savoir qu’il existe un organisme payé par l’</a:t>
            </a:r>
            <a:r>
              <a:rPr lang="fr-CH" sz="2400" i="1" dirty="0" err="1">
                <a:latin typeface="Calibri Light" panose="020F0302020204030204" pitchFamily="34" charset="0"/>
              </a:rPr>
              <a:t>emp-loyeur</a:t>
            </a:r>
            <a:r>
              <a:rPr lang="fr-CH" sz="2400" i="1" dirty="0">
                <a:latin typeface="Calibri Light" panose="020F0302020204030204" pitchFamily="34" charset="0"/>
              </a:rPr>
              <a:t> qu’ils pourraient consulter, mais il n’ont pas confiance</a:t>
            </a:r>
            <a:endParaRPr lang="fr-CH" sz="2400" dirty="0"/>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1408784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La jurisprudence (2)</a:t>
            </a:r>
          </a:p>
        </p:txBody>
      </p:sp>
      <p:sp>
        <p:nvSpPr>
          <p:cNvPr id="3" name="Espace réservé du contenu 2"/>
          <p:cNvSpPr>
            <a:spLocks noGrp="1"/>
          </p:cNvSpPr>
          <p:nvPr>
            <p:ph idx="1"/>
          </p:nvPr>
        </p:nvSpPr>
        <p:spPr/>
        <p:txBody>
          <a:bodyPr/>
          <a:lstStyle/>
          <a:p>
            <a:pPr>
              <a:buClr>
                <a:srgbClr val="7030A0"/>
              </a:buClr>
              <a:buFont typeface="Wingdings" panose="05000000000000000000" pitchFamily="2" charset="2"/>
              <a:buChar char="§"/>
            </a:pPr>
            <a:endParaRPr lang="fr-CH" sz="2800" i="1" dirty="0">
              <a:latin typeface="Calibri Light" panose="020F0302020204030204" pitchFamily="34" charset="0"/>
            </a:endParaRPr>
          </a:p>
          <a:p>
            <a:pPr>
              <a:buClr>
                <a:srgbClr val="7030A0"/>
              </a:buClr>
              <a:buFont typeface="Wingdings" panose="05000000000000000000" pitchFamily="2" charset="2"/>
              <a:buChar char="§"/>
            </a:pPr>
            <a:r>
              <a:rPr lang="fr-CH" sz="2800" i="1" dirty="0">
                <a:latin typeface="Calibri Light" panose="020F0302020204030204" pitchFamily="34" charset="0"/>
              </a:rPr>
              <a:t>Arrêt du TF du 29 août 2019 (Directeur société) </a:t>
            </a:r>
            <a:r>
              <a:rPr lang="fr-CH" sz="2800" dirty="0">
                <a:latin typeface="Calibri Light" panose="020F0302020204030204" pitchFamily="34" charset="0"/>
              </a:rPr>
              <a:t>4A_544/2018</a:t>
            </a:r>
          </a:p>
          <a:p>
            <a:pPr marL="0" indent="0" algn="just">
              <a:spcAft>
                <a:spcPts val="1200"/>
              </a:spcAft>
              <a:buNone/>
            </a:pPr>
            <a:r>
              <a:rPr lang="fr-CH" sz="2400" i="1" dirty="0">
                <a:latin typeface="Calibri Light" panose="020F0302020204030204" pitchFamily="34" charset="0"/>
              </a:rPr>
              <a:t>«Peu importe que les messages échangés n'aient aucune connotation sexuelle, le contexte dans lequel les échanges se sont inscrits est suffisamment parlant. Le comportement du directeur de la </a:t>
            </a:r>
            <a:r>
              <a:rPr lang="fr-CH" sz="2400" i="1" dirty="0" err="1">
                <a:latin typeface="Calibri Light" panose="020F0302020204030204" pitchFamily="34" charset="0"/>
              </a:rPr>
              <a:t>recourante</a:t>
            </a:r>
            <a:r>
              <a:rPr lang="fr-CH" sz="2400" i="1" dirty="0">
                <a:latin typeface="Calibri Light" panose="020F0302020204030204" pitchFamily="34" charset="0"/>
              </a:rPr>
              <a:t> constitue ainsi une forme caractérisée de harcèlement sexuel au sens de l'art. 4 LEg.»</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612263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La jurisprudence (3)</a:t>
            </a:r>
          </a:p>
        </p:txBody>
      </p:sp>
      <p:sp>
        <p:nvSpPr>
          <p:cNvPr id="3" name="Espace réservé du contenu 2"/>
          <p:cNvSpPr>
            <a:spLocks noGrp="1"/>
          </p:cNvSpPr>
          <p:nvPr>
            <p:ph idx="1"/>
          </p:nvPr>
        </p:nvSpPr>
        <p:spPr/>
        <p:txBody>
          <a:bodyPr/>
          <a:lstStyle/>
          <a:p>
            <a:pPr>
              <a:buClr>
                <a:srgbClr val="7030A0"/>
              </a:buClr>
              <a:buFont typeface="Wingdings" panose="05000000000000000000" pitchFamily="2" charset="2"/>
              <a:buChar char="§"/>
            </a:pPr>
            <a:endParaRPr lang="fr-CH" sz="2800" i="1" dirty="0">
              <a:latin typeface="Calibri Light" panose="020F0302020204030204" pitchFamily="34" charset="0"/>
            </a:endParaRPr>
          </a:p>
          <a:p>
            <a:pPr marL="0" indent="0" algn="l">
              <a:buNone/>
            </a:pPr>
            <a:r>
              <a:rPr lang="fr-CH" sz="2800" i="1" dirty="0">
                <a:latin typeface="Calibri Light" panose="020F0302020204030204" pitchFamily="34" charset="0"/>
              </a:rPr>
              <a:t>Arrêt du TF du 21 octobre 2020, 8C_74/2019</a:t>
            </a:r>
            <a:r>
              <a:rPr lang="fr-FR" sz="1600" b="0" i="0" dirty="0">
                <a:solidFill>
                  <a:srgbClr val="000000"/>
                </a:solidFill>
                <a:effectLst/>
                <a:latin typeface="Arial" panose="020B0604020202020204" pitchFamily="34" charset="0"/>
              </a:rPr>
              <a:t> </a:t>
            </a:r>
          </a:p>
          <a:p>
            <a:pPr algn="l"/>
            <a:endParaRPr lang="fr-FR" sz="1600" dirty="0">
              <a:solidFill>
                <a:srgbClr val="000000"/>
              </a:solidFill>
              <a:latin typeface="Arial" panose="020B0604020202020204" pitchFamily="34" charset="0"/>
            </a:endParaRPr>
          </a:p>
          <a:p>
            <a:pPr marL="0" indent="0" algn="l">
              <a:buNone/>
            </a:pPr>
            <a:r>
              <a:rPr lang="fr-FR" sz="2400" b="0" i="0" dirty="0">
                <a:solidFill>
                  <a:srgbClr val="000000"/>
                </a:solidFill>
                <a:effectLst/>
                <a:latin typeface="Calibri Light" panose="020F0302020204030204" pitchFamily="34" charset="0"/>
                <a:cs typeface="Calibri Light" panose="020F0302020204030204" pitchFamily="34" charset="0"/>
              </a:rPr>
              <a:t>Cet arrêt rendu en droit public résume bien les conditions pour reconnaître l’existence d’un harcèlement sexuel, le fait que des propos peuvent avoir un effet important sur la capacité de travail et les conditions extrêmement restrictives pour pouvoir bénéficier en sus d’une indemnité pour réparation morale fondée sur l’art. 5 al. 5 LEg</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3961853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La définition juridique du harcèlement sexuel</a:t>
            </a:r>
          </a:p>
        </p:txBody>
      </p:sp>
      <p:sp>
        <p:nvSpPr>
          <p:cNvPr id="3" name="Espace réservé du contenu 2"/>
          <p:cNvSpPr>
            <a:spLocks noGrp="1"/>
          </p:cNvSpPr>
          <p:nvPr>
            <p:ph idx="1"/>
          </p:nvPr>
        </p:nvSpPr>
        <p:spPr/>
        <p:txBody>
          <a:bodyPr/>
          <a:lstStyle/>
          <a:p>
            <a:pPr marL="0" indent="0">
              <a:buNone/>
            </a:pPr>
            <a:r>
              <a:rPr lang="fr-CH" dirty="0">
                <a:latin typeface="Calibri Light" panose="020F0302020204030204" pitchFamily="34" charset="0"/>
              </a:rPr>
              <a:t>Est réputé </a:t>
            </a:r>
            <a:r>
              <a:rPr lang="fr-CH" b="1" dirty="0">
                <a:latin typeface="Calibri Light" panose="020F0302020204030204" pitchFamily="34" charset="0"/>
              </a:rPr>
              <a:t>harcèlement sexuel (art. 4 LEg)</a:t>
            </a:r>
            <a:endParaRPr lang="fr-CH" dirty="0">
              <a:latin typeface="Calibri Light" panose="020F0302020204030204" pitchFamily="34" charset="0"/>
            </a:endParaRPr>
          </a:p>
          <a:p>
            <a:pPr>
              <a:buClr>
                <a:srgbClr val="7030A0"/>
              </a:buClr>
              <a:buFont typeface="Wingdings" panose="05000000000000000000" pitchFamily="2" charset="2"/>
              <a:buChar char="§"/>
            </a:pPr>
            <a:r>
              <a:rPr lang="fr-CH" dirty="0">
                <a:latin typeface="Calibri Light" panose="020F0302020204030204" pitchFamily="34" charset="0"/>
              </a:rPr>
              <a:t>tout comportement à caractère sexuel ou fondé sur l’appartenance à un sexe</a:t>
            </a:r>
          </a:p>
          <a:p>
            <a:pPr>
              <a:buClr>
                <a:srgbClr val="7030A0"/>
              </a:buClr>
              <a:buFont typeface="Wingdings" panose="05000000000000000000" pitchFamily="2" charset="2"/>
              <a:buChar char="§"/>
            </a:pPr>
            <a:r>
              <a:rPr lang="fr-CH" dirty="0">
                <a:latin typeface="Calibri Light" panose="020F0302020204030204" pitchFamily="34" charset="0"/>
              </a:rPr>
              <a:t>qui va à l’encontre de la volonté d’une personne et porte atteinte à sa dignité</a:t>
            </a:r>
          </a:p>
          <a:p>
            <a:pPr>
              <a:buClr>
                <a:srgbClr val="7030A0"/>
              </a:buClr>
              <a:buFont typeface="Wingdings" panose="05000000000000000000" pitchFamily="2" charset="2"/>
              <a:buChar char="§"/>
            </a:pPr>
            <a:r>
              <a:rPr lang="fr-CH" dirty="0">
                <a:latin typeface="Calibri Light" panose="020F0302020204030204" pitchFamily="34" charset="0"/>
              </a:rPr>
              <a:t>sur le lieu de travail</a:t>
            </a:r>
          </a:p>
          <a:p>
            <a:pPr>
              <a:buClr>
                <a:srgbClr val="7030A0"/>
              </a:buClr>
              <a:buFont typeface="Wingdings" panose="05000000000000000000" pitchFamily="2" charset="2"/>
              <a:buChar char="§"/>
            </a:pPr>
            <a:endParaRPr lang="fr-CH" dirty="0">
              <a:latin typeface="Calibri Light" panose="020F0302020204030204" pitchFamily="34" charset="0"/>
            </a:endParaRPr>
          </a:p>
          <a:p>
            <a:pPr>
              <a:buClr>
                <a:srgbClr val="7030A0"/>
              </a:buClr>
              <a:buFont typeface="Wingdings" panose="05000000000000000000" pitchFamily="2" charset="2"/>
              <a:buChar char="§"/>
            </a:pPr>
            <a:endParaRPr lang="fr-CH" dirty="0">
              <a:latin typeface="Calibri Light" panose="020F0302020204030204" pitchFamily="34" charset="0"/>
            </a:endParaRPr>
          </a:p>
          <a:p>
            <a:pPr marL="0" indent="0">
              <a:buNone/>
            </a:pPr>
            <a:endParaRPr lang="fr-CH" dirty="0"/>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3304687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Le harcèlement sexuel, c’est …</a:t>
            </a:r>
          </a:p>
        </p:txBody>
      </p:sp>
      <p:sp>
        <p:nvSpPr>
          <p:cNvPr id="3" name="Espace réservé du contenu 2"/>
          <p:cNvSpPr>
            <a:spLocks noGrp="1"/>
          </p:cNvSpPr>
          <p:nvPr>
            <p:ph idx="1"/>
          </p:nvPr>
        </p:nvSpPr>
        <p:spPr>
          <a:xfrm>
            <a:off x="685800" y="2057400"/>
            <a:ext cx="8134672" cy="4251920"/>
          </a:xfrm>
        </p:spPr>
        <p:txBody>
          <a:bodyPr/>
          <a:lstStyle/>
          <a:p>
            <a:pPr>
              <a:buClr>
                <a:srgbClr val="7030A0"/>
              </a:buClr>
              <a:buFont typeface="Wingdings" panose="05000000000000000000" pitchFamily="2" charset="2"/>
              <a:buChar char="§"/>
            </a:pPr>
            <a:r>
              <a:rPr lang="fr-CH" sz="1950" dirty="0">
                <a:latin typeface="Calibri Light" panose="020F0302020204030204" pitchFamily="34" charset="0"/>
              </a:rPr>
              <a:t>allusions sexuelles, remarques désobligeantes sur le physique ou l‘habillement </a:t>
            </a:r>
          </a:p>
          <a:p>
            <a:pPr>
              <a:buClr>
                <a:srgbClr val="7030A0"/>
              </a:buClr>
              <a:buFont typeface="Wingdings" panose="05000000000000000000" pitchFamily="2" charset="2"/>
              <a:buChar char="§"/>
            </a:pPr>
            <a:r>
              <a:rPr lang="fr-CH" sz="1950" dirty="0">
                <a:latin typeface="Calibri Light" panose="020F0302020204030204" pitchFamily="34" charset="0"/>
              </a:rPr>
              <a:t>remarques sexistes et plaisanteries sur les caractéristiques sexuelles, le comportement et l’orientation sexuelle des personnes, hommes et femmes confondus </a:t>
            </a:r>
          </a:p>
          <a:p>
            <a:pPr>
              <a:buClr>
                <a:srgbClr val="7030A0"/>
              </a:buClr>
              <a:buFont typeface="Wingdings" panose="05000000000000000000" pitchFamily="2" charset="2"/>
              <a:buChar char="§"/>
            </a:pPr>
            <a:r>
              <a:rPr lang="fr-CH" sz="1950" dirty="0">
                <a:latin typeface="Calibri Light" panose="020F0302020204030204" pitchFamily="34" charset="0"/>
              </a:rPr>
              <a:t>présentation ou mise en évidence d’images pornographiques sur le lieu de travail </a:t>
            </a:r>
          </a:p>
          <a:p>
            <a:pPr>
              <a:buClr>
                <a:srgbClr val="7030A0"/>
              </a:buClr>
              <a:buFont typeface="Wingdings" panose="05000000000000000000" pitchFamily="2" charset="2"/>
              <a:buChar char="§"/>
            </a:pPr>
            <a:r>
              <a:rPr lang="fr-CH" sz="1950" dirty="0">
                <a:latin typeface="Calibri Light" panose="020F0302020204030204" pitchFamily="34" charset="0"/>
              </a:rPr>
              <a:t>invitations insistantes avec intentions sexuelles</a:t>
            </a:r>
          </a:p>
          <a:p>
            <a:pPr>
              <a:buClr>
                <a:srgbClr val="7030A0"/>
              </a:buClr>
              <a:buFont typeface="Wingdings" panose="05000000000000000000" pitchFamily="2" charset="2"/>
              <a:buChar char="§"/>
            </a:pPr>
            <a:r>
              <a:rPr lang="fr-CH" sz="1950" dirty="0">
                <a:latin typeface="Calibri Light" panose="020F0302020204030204" pitchFamily="34" charset="0"/>
              </a:rPr>
              <a:t>contacts physiques non désirés</a:t>
            </a:r>
          </a:p>
          <a:p>
            <a:pPr>
              <a:buClr>
                <a:srgbClr val="7030A0"/>
              </a:buClr>
              <a:buFont typeface="Wingdings" panose="05000000000000000000" pitchFamily="2" charset="2"/>
              <a:buChar char="§"/>
            </a:pPr>
            <a:r>
              <a:rPr lang="fr-CH" sz="1950" dirty="0">
                <a:latin typeface="Calibri Light" panose="020F0302020204030204" pitchFamily="34" charset="0"/>
              </a:rPr>
              <a:t>pratiques de suivi de la personne sur son lieu de travail et en dehors </a:t>
            </a:r>
          </a:p>
          <a:p>
            <a:pPr>
              <a:buClr>
                <a:srgbClr val="7030A0"/>
              </a:buClr>
              <a:buFont typeface="Wingdings" panose="05000000000000000000" pitchFamily="2" charset="2"/>
              <a:buChar char="§"/>
            </a:pPr>
            <a:r>
              <a:rPr lang="fr-CH" sz="1950" dirty="0">
                <a:latin typeface="Calibri Light" panose="020F0302020204030204" pitchFamily="34" charset="0"/>
              </a:rPr>
              <a:t>avances avec promesses d’avantages ou menaces de représailles</a:t>
            </a:r>
          </a:p>
          <a:p>
            <a:pPr>
              <a:buClr>
                <a:srgbClr val="7030A0"/>
              </a:buClr>
              <a:buFont typeface="Wingdings" panose="05000000000000000000" pitchFamily="2" charset="2"/>
              <a:buChar char="§"/>
            </a:pPr>
            <a:r>
              <a:rPr lang="fr-CH" sz="1950" dirty="0">
                <a:latin typeface="Calibri Light" panose="020F0302020204030204" pitchFamily="34" charset="0"/>
              </a:rPr>
              <a:t>attouchements, contraintes ou viol </a:t>
            </a:r>
          </a:p>
          <a:p>
            <a:pPr marL="0" indent="0">
              <a:buNone/>
            </a:pPr>
            <a:endParaRPr lang="fr-CH" dirty="0"/>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2631405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Harcèlement sexuel v/ sexisme</a:t>
            </a:r>
          </a:p>
        </p:txBody>
      </p:sp>
      <p:sp>
        <p:nvSpPr>
          <p:cNvPr id="3" name="Espace réservé du contenu 2"/>
          <p:cNvSpPr>
            <a:spLocks noGrp="1"/>
          </p:cNvSpPr>
          <p:nvPr>
            <p:ph idx="1"/>
          </p:nvPr>
        </p:nvSpPr>
        <p:spPr/>
        <p:txBody>
          <a:bodyPr/>
          <a:lstStyle/>
          <a:p>
            <a:pPr>
              <a:buClr>
                <a:srgbClr val="7030A0"/>
              </a:buClr>
              <a:buFont typeface="Wingdings" panose="05000000000000000000" pitchFamily="2" charset="2"/>
              <a:buChar char="§"/>
            </a:pPr>
            <a:r>
              <a:rPr lang="fr-CH" dirty="0"/>
              <a:t>Sexisme: ensemble des préjugés ou des discriminations basés sur le sexe ou par extension, sur le genre d'une personne</a:t>
            </a:r>
          </a:p>
          <a:p>
            <a:pPr>
              <a:buClr>
                <a:srgbClr val="7030A0"/>
              </a:buClr>
              <a:buFont typeface="Wingdings" panose="05000000000000000000" pitchFamily="2" charset="2"/>
              <a:buChar char="§"/>
            </a:pPr>
            <a:r>
              <a:rPr lang="fr-CH" dirty="0"/>
              <a:t>Sexisme malveillant</a:t>
            </a:r>
          </a:p>
          <a:p>
            <a:pPr>
              <a:buClr>
                <a:srgbClr val="7030A0"/>
              </a:buClr>
              <a:buFont typeface="Wingdings" panose="05000000000000000000" pitchFamily="2" charset="2"/>
              <a:buChar char="§"/>
            </a:pPr>
            <a:r>
              <a:rPr lang="fr-CH" dirty="0"/>
              <a:t>Sexisme bienveillant</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3025142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Harcèlement sexuel v/ mobbing</a:t>
            </a:r>
          </a:p>
        </p:txBody>
      </p:sp>
      <p:sp>
        <p:nvSpPr>
          <p:cNvPr id="3" name="Espace réservé du contenu 2"/>
          <p:cNvSpPr>
            <a:spLocks noGrp="1"/>
          </p:cNvSpPr>
          <p:nvPr>
            <p:ph idx="1"/>
          </p:nvPr>
        </p:nvSpPr>
        <p:spPr/>
        <p:txBody>
          <a:bodyPr/>
          <a:lstStyle/>
          <a:p>
            <a:pPr marL="0" indent="0">
              <a:buClr>
                <a:srgbClr val="7030A0"/>
              </a:buClr>
              <a:buNone/>
            </a:pPr>
            <a:r>
              <a:rPr lang="fr-CH" dirty="0">
                <a:latin typeface="Calibri Light" panose="020F0302020204030204" pitchFamily="34" charset="0"/>
              </a:rPr>
              <a:t>Mobbing</a:t>
            </a:r>
          </a:p>
          <a:p>
            <a:pPr>
              <a:buClr>
                <a:srgbClr val="7030A0"/>
              </a:buClr>
              <a:buFont typeface="Wingdings" panose="05000000000000000000" pitchFamily="2" charset="2"/>
              <a:buChar char="§"/>
            </a:pPr>
            <a:r>
              <a:rPr lang="fr-CH" dirty="0">
                <a:latin typeface="Calibri Light" panose="020F0302020204030204" pitchFamily="34" charset="0"/>
              </a:rPr>
              <a:t>Pas de disposition spécifique</a:t>
            </a:r>
          </a:p>
          <a:p>
            <a:pPr>
              <a:buClr>
                <a:srgbClr val="7030A0"/>
              </a:buClr>
              <a:buFont typeface="Wingdings" panose="05000000000000000000" pitchFamily="2" charset="2"/>
              <a:buChar char="§"/>
            </a:pPr>
            <a:r>
              <a:rPr lang="fr-CH" dirty="0">
                <a:latin typeface="Calibri Light" panose="020F0302020204030204" pitchFamily="34" charset="0"/>
              </a:rPr>
              <a:t>Nécessité de plusieurs actes, caractère répété</a:t>
            </a:r>
          </a:p>
          <a:p>
            <a:pPr marL="0" indent="0">
              <a:buClr>
                <a:srgbClr val="7030A0"/>
              </a:buClr>
              <a:buNone/>
            </a:pPr>
            <a:r>
              <a:rPr lang="fr-CH" dirty="0">
                <a:latin typeface="Calibri Light" panose="020F0302020204030204" pitchFamily="34" charset="0"/>
              </a:rPr>
              <a:t>Harcèlement</a:t>
            </a:r>
          </a:p>
          <a:p>
            <a:pPr>
              <a:buClr>
                <a:srgbClr val="7030A0"/>
              </a:buClr>
              <a:buFont typeface="Wingdings" panose="05000000000000000000" pitchFamily="2" charset="2"/>
              <a:buChar char="§"/>
            </a:pPr>
            <a:r>
              <a:rPr lang="fr-CH" dirty="0">
                <a:latin typeface="Calibri Light" panose="020F0302020204030204" pitchFamily="34" charset="0"/>
              </a:rPr>
              <a:t>Intégré dans la LEg</a:t>
            </a:r>
          </a:p>
          <a:p>
            <a:pPr>
              <a:buClr>
                <a:srgbClr val="7030A0"/>
              </a:buClr>
              <a:buFont typeface="Wingdings" panose="05000000000000000000" pitchFamily="2" charset="2"/>
              <a:buChar char="§"/>
            </a:pPr>
            <a:r>
              <a:rPr lang="fr-CH" dirty="0">
                <a:latin typeface="Calibri Light" panose="020F0302020204030204" pitchFamily="34" charset="0"/>
              </a:rPr>
              <a:t>Une fois suffit, en théorie …</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2631922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sz="4000" dirty="0">
                <a:solidFill>
                  <a:srgbClr val="7030A0"/>
                </a:solidFill>
              </a:rPr>
              <a:t>L’arsenal légal à disposition</a:t>
            </a:r>
          </a:p>
        </p:txBody>
      </p:sp>
      <p:sp>
        <p:nvSpPr>
          <p:cNvPr id="3" name="Espace réservé du contenu 2"/>
          <p:cNvSpPr>
            <a:spLocks noGrp="1"/>
          </p:cNvSpPr>
          <p:nvPr>
            <p:ph idx="1"/>
          </p:nvPr>
        </p:nvSpPr>
        <p:spPr>
          <a:xfrm>
            <a:off x="685800" y="2057400"/>
            <a:ext cx="8062664" cy="4114800"/>
          </a:xfrm>
        </p:spPr>
        <p:txBody>
          <a:bodyPr/>
          <a:lstStyle/>
          <a:p>
            <a:pPr>
              <a:buClr>
                <a:srgbClr val="7030A0"/>
              </a:buClr>
              <a:buFont typeface="Wingdings" panose="05000000000000000000" pitchFamily="2" charset="2"/>
              <a:buChar char="§"/>
            </a:pPr>
            <a:r>
              <a:rPr lang="fr-CH" sz="2800" dirty="0">
                <a:latin typeface="Calibri Light" panose="020F0302020204030204" pitchFamily="34" charset="0"/>
              </a:rPr>
              <a:t>La </a:t>
            </a:r>
            <a:r>
              <a:rPr lang="fr-CH" sz="2800" b="1" dirty="0">
                <a:latin typeface="Calibri Light" panose="020F0302020204030204" pitchFamily="34" charset="0"/>
              </a:rPr>
              <a:t>loi sur l’égalité </a:t>
            </a:r>
            <a:r>
              <a:rPr lang="fr-CH" sz="2800" dirty="0">
                <a:latin typeface="Calibri Light" panose="020F0302020204030204" pitchFamily="34" charset="0"/>
              </a:rPr>
              <a:t>entre femmes et hommes art. 4, 5 </a:t>
            </a:r>
          </a:p>
          <a:p>
            <a:pPr marL="0" indent="0">
              <a:buClr>
                <a:srgbClr val="7030A0"/>
              </a:buClr>
              <a:buNone/>
            </a:pPr>
            <a:endParaRPr lang="fr-CH" sz="1000" dirty="0">
              <a:latin typeface="Calibri Light" panose="020F0302020204030204" pitchFamily="34" charset="0"/>
            </a:endParaRPr>
          </a:p>
          <a:p>
            <a:pPr>
              <a:buClr>
                <a:srgbClr val="7030A0"/>
              </a:buClr>
              <a:buFont typeface="Wingdings" panose="05000000000000000000" pitchFamily="2" charset="2"/>
              <a:buChar char="§"/>
            </a:pPr>
            <a:r>
              <a:rPr lang="fr-CH" sz="2800" dirty="0">
                <a:latin typeface="Calibri Light" panose="020F0302020204030204" pitchFamily="34" charset="0"/>
              </a:rPr>
              <a:t>Le </a:t>
            </a:r>
            <a:r>
              <a:rPr lang="fr-CH" sz="2800" b="1" dirty="0">
                <a:latin typeface="Calibri Light" panose="020F0302020204030204" pitchFamily="34" charset="0"/>
              </a:rPr>
              <a:t>CO</a:t>
            </a:r>
            <a:r>
              <a:rPr lang="fr-CH" sz="2800" dirty="0">
                <a:latin typeface="Calibri Light" panose="020F0302020204030204" pitchFamily="34" charset="0"/>
              </a:rPr>
              <a:t>  art. 328</a:t>
            </a:r>
          </a:p>
          <a:p>
            <a:pPr marL="0" indent="0">
              <a:buClr>
                <a:srgbClr val="7030A0"/>
              </a:buClr>
              <a:buNone/>
            </a:pPr>
            <a:endParaRPr lang="fr-CH" sz="1000" dirty="0">
              <a:latin typeface="Calibri Light" panose="020F0302020204030204" pitchFamily="34" charset="0"/>
            </a:endParaRPr>
          </a:p>
          <a:p>
            <a:pPr>
              <a:buClr>
                <a:srgbClr val="7030A0"/>
              </a:buClr>
              <a:buFont typeface="Wingdings" panose="05000000000000000000" pitchFamily="2" charset="2"/>
              <a:buChar char="§"/>
            </a:pPr>
            <a:r>
              <a:rPr lang="fr-CH" sz="2800" dirty="0">
                <a:latin typeface="Calibri Light" panose="020F0302020204030204" pitchFamily="34" charset="0"/>
              </a:rPr>
              <a:t>Le </a:t>
            </a:r>
            <a:r>
              <a:rPr lang="fr-CH" sz="2800" b="1" dirty="0">
                <a:latin typeface="Calibri Light" panose="020F0302020204030204" pitchFamily="34" charset="0"/>
              </a:rPr>
              <a:t>Code pénal  </a:t>
            </a:r>
            <a:r>
              <a:rPr lang="fr-CH" sz="2800" dirty="0">
                <a:latin typeface="Calibri Light" panose="020F0302020204030204" pitchFamily="34" charset="0"/>
              </a:rPr>
              <a:t>art. 188 </a:t>
            </a:r>
            <a:r>
              <a:rPr lang="fr-CH" sz="2800" dirty="0" err="1">
                <a:latin typeface="Calibri Light" panose="020F0302020204030204" pitchFamily="34" charset="0"/>
              </a:rPr>
              <a:t>ss</a:t>
            </a:r>
            <a:r>
              <a:rPr lang="fr-CH" sz="2800" dirty="0">
                <a:latin typeface="Calibri Light" panose="020F0302020204030204" pitchFamily="34" charset="0"/>
              </a:rPr>
              <a:t>, not.188 à 190, 193, 198</a:t>
            </a:r>
          </a:p>
          <a:p>
            <a:pPr>
              <a:buClr>
                <a:srgbClr val="7030A0"/>
              </a:buClr>
              <a:buFont typeface="Wingdings" panose="05000000000000000000" pitchFamily="2" charset="2"/>
              <a:buChar char="§"/>
            </a:pPr>
            <a:endParaRPr lang="fr-CH" sz="1050" dirty="0">
              <a:latin typeface="Calibri Light" panose="020F0302020204030204" pitchFamily="34" charset="0"/>
            </a:endParaRPr>
          </a:p>
          <a:p>
            <a:pPr>
              <a:buClr>
                <a:srgbClr val="7030A0"/>
              </a:buClr>
              <a:buFont typeface="Wingdings" panose="05000000000000000000" pitchFamily="2" charset="2"/>
              <a:buChar char="§"/>
            </a:pPr>
            <a:r>
              <a:rPr lang="de-CH" sz="2800" dirty="0">
                <a:latin typeface="Calibri Light" panose="020F0302020204030204" pitchFamily="34" charset="0"/>
                <a:ea typeface="Calibri"/>
                <a:cs typeface="Times New Roman"/>
              </a:rPr>
              <a:t>Art. 6 </a:t>
            </a:r>
            <a:r>
              <a:rPr lang="de-CH" sz="2800" b="1" dirty="0" err="1">
                <a:latin typeface="Calibri Light" panose="020F0302020204030204" pitchFamily="34" charset="0"/>
                <a:ea typeface="Calibri"/>
                <a:cs typeface="Times New Roman"/>
              </a:rPr>
              <a:t>LTr</a:t>
            </a:r>
            <a:r>
              <a:rPr lang="de-CH" sz="2800" dirty="0">
                <a:latin typeface="Calibri Light" panose="020F0302020204030204" pitchFamily="34" charset="0"/>
                <a:ea typeface="Calibri"/>
                <a:cs typeface="Times New Roman"/>
              </a:rPr>
              <a:t> et art. 2 </a:t>
            </a:r>
            <a:r>
              <a:rPr lang="de-CH" sz="2800" b="1" dirty="0">
                <a:latin typeface="Calibri Light" panose="020F0302020204030204" pitchFamily="34" charset="0"/>
                <a:ea typeface="Calibri"/>
                <a:cs typeface="Times New Roman"/>
              </a:rPr>
              <a:t>OLT 3</a:t>
            </a:r>
            <a:endParaRPr lang="fr-CH" sz="2800" b="1" dirty="0">
              <a:latin typeface="Calibri Light" panose="020F0302020204030204" pitchFamily="34" charset="0"/>
            </a:endParaRPr>
          </a:p>
          <a:p>
            <a:pPr>
              <a:buClr>
                <a:srgbClr val="7030A0"/>
              </a:buClr>
              <a:buFont typeface="Wingdings" panose="05000000000000000000" pitchFamily="2" charset="2"/>
              <a:buChar char="§"/>
            </a:pPr>
            <a:endParaRPr lang="fr-CH" sz="1000" dirty="0">
              <a:latin typeface="Calibri Light" panose="020F0302020204030204" pitchFamily="34" charset="0"/>
            </a:endParaRPr>
          </a:p>
          <a:p>
            <a:pPr>
              <a:buClr>
                <a:srgbClr val="7030A0"/>
              </a:buClr>
              <a:buFont typeface="Wingdings" panose="05000000000000000000" pitchFamily="2" charset="2"/>
              <a:buChar char="§"/>
            </a:pPr>
            <a:r>
              <a:rPr lang="fr-CH" sz="2800" dirty="0">
                <a:latin typeface="Calibri Light" panose="020F0302020204030204" pitchFamily="34" charset="0"/>
              </a:rPr>
              <a:t>La </a:t>
            </a:r>
            <a:r>
              <a:rPr lang="fr-CH" sz="2800" b="1" dirty="0">
                <a:latin typeface="Calibri Light" panose="020F0302020204030204" pitchFamily="34" charset="0"/>
              </a:rPr>
              <a:t>CEDEF</a:t>
            </a:r>
            <a:r>
              <a:rPr lang="fr-CH" sz="2800" dirty="0">
                <a:latin typeface="Calibri Light" panose="020F0302020204030204" pitchFamily="34" charset="0"/>
              </a:rPr>
              <a:t>, art. 5 lettre a (combattre les stéréotypes) 11 §1 lettres c (conditions de travail) et f (protection de la santé)</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1830418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CH" sz="4000" dirty="0">
                <a:solidFill>
                  <a:srgbClr val="7030A0"/>
                </a:solidFill>
              </a:rPr>
              <a:t>Les éléments du harcèlement sexuel</a:t>
            </a:r>
            <a:br>
              <a:rPr lang="fr-CH" sz="4000" dirty="0">
                <a:solidFill>
                  <a:srgbClr val="7030A0"/>
                </a:solidFill>
              </a:rPr>
            </a:br>
            <a:r>
              <a:rPr lang="fr-CH" sz="4000" dirty="0">
                <a:solidFill>
                  <a:srgbClr val="7030A0"/>
                </a:solidFill>
              </a:rPr>
              <a:t>1</a:t>
            </a:r>
          </a:p>
        </p:txBody>
      </p:sp>
      <p:sp>
        <p:nvSpPr>
          <p:cNvPr id="3" name="Espace réservé du contenu 2"/>
          <p:cNvSpPr>
            <a:spLocks noGrp="1"/>
          </p:cNvSpPr>
          <p:nvPr>
            <p:ph idx="1"/>
          </p:nvPr>
        </p:nvSpPr>
        <p:spPr/>
        <p:txBody>
          <a:bodyPr/>
          <a:lstStyle/>
          <a:p>
            <a:pPr>
              <a:buClr>
                <a:srgbClr val="7030A0"/>
              </a:buClr>
              <a:buFont typeface="Wingdings" panose="05000000000000000000" pitchFamily="2" charset="2"/>
              <a:buChar char="§"/>
            </a:pPr>
            <a:r>
              <a:rPr lang="fr-FR" dirty="0">
                <a:latin typeface="Calibri Light" panose="020F0302020204030204" pitchFamily="34" charset="0"/>
              </a:rPr>
              <a:t>Le comportement répréhensible, discriminatoire</a:t>
            </a:r>
          </a:p>
          <a:p>
            <a:pPr>
              <a:buClr>
                <a:srgbClr val="7030A0"/>
              </a:buClr>
              <a:buFont typeface="Wingdings" panose="05000000000000000000" pitchFamily="2" charset="2"/>
              <a:buChar char="§"/>
            </a:pPr>
            <a:r>
              <a:rPr lang="fr-FR" dirty="0">
                <a:latin typeface="Calibri Light" panose="020F0302020204030204" pitchFamily="34" charset="0"/>
              </a:rPr>
              <a:t>De caractère sexuel ou fondé sur l’appartenance à un sexe</a:t>
            </a:r>
          </a:p>
          <a:p>
            <a:pPr>
              <a:buClr>
                <a:srgbClr val="7030A0"/>
              </a:buClr>
              <a:buFont typeface="Wingdings" panose="05000000000000000000" pitchFamily="2" charset="2"/>
              <a:buChar char="§"/>
            </a:pPr>
            <a:r>
              <a:rPr lang="fr-FR" dirty="0">
                <a:latin typeface="Calibri Light" panose="020F0302020204030204" pitchFamily="34" charset="0"/>
              </a:rPr>
              <a:t>Importun, portant atteinte à la dignité</a:t>
            </a:r>
          </a:p>
          <a:p>
            <a:pPr>
              <a:buClr>
                <a:srgbClr val="7030A0"/>
              </a:buClr>
              <a:buFont typeface="Wingdings" panose="05000000000000000000" pitchFamily="2" charset="2"/>
              <a:buChar char="§"/>
            </a:pPr>
            <a:r>
              <a:rPr lang="fr-FR" dirty="0">
                <a:latin typeface="Calibri Light" panose="020F0302020204030204" pitchFamily="34" charset="0"/>
              </a:rPr>
              <a:t>Sur le lieu de travail</a:t>
            </a:r>
          </a:p>
          <a:p>
            <a:pPr>
              <a:buClr>
                <a:srgbClr val="7030A0"/>
              </a:buClr>
              <a:buFont typeface="Wingdings" panose="05000000000000000000" pitchFamily="2" charset="2"/>
              <a:buChar char="§"/>
            </a:pPr>
            <a:r>
              <a:rPr lang="fr-FR" dirty="0">
                <a:latin typeface="Calibri Light" panose="020F0302020204030204" pitchFamily="34" charset="0"/>
              </a:rPr>
              <a:t>Non empêché par l’employeur</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1011538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CH" sz="4000" dirty="0">
                <a:solidFill>
                  <a:srgbClr val="7030A0"/>
                </a:solidFill>
              </a:rPr>
              <a:t>Les éléments du harcèlement sexuel</a:t>
            </a:r>
            <a:br>
              <a:rPr lang="fr-CH" sz="4000" dirty="0">
                <a:solidFill>
                  <a:srgbClr val="7030A0"/>
                </a:solidFill>
              </a:rPr>
            </a:br>
            <a:r>
              <a:rPr lang="fr-CH" sz="4000" dirty="0">
                <a:solidFill>
                  <a:srgbClr val="7030A0"/>
                </a:solidFill>
              </a:rPr>
              <a:t>1</a:t>
            </a:r>
          </a:p>
        </p:txBody>
      </p:sp>
      <p:sp>
        <p:nvSpPr>
          <p:cNvPr id="3" name="Espace réservé du contenu 2"/>
          <p:cNvSpPr>
            <a:spLocks noGrp="1"/>
          </p:cNvSpPr>
          <p:nvPr>
            <p:ph idx="1"/>
          </p:nvPr>
        </p:nvSpPr>
        <p:spPr/>
        <p:txBody>
          <a:bodyPr/>
          <a:lstStyle/>
          <a:p>
            <a:pPr>
              <a:buClr>
                <a:srgbClr val="7030A0"/>
              </a:buClr>
              <a:buFont typeface="Wingdings" panose="05000000000000000000" pitchFamily="2" charset="2"/>
              <a:buChar char="§"/>
            </a:pPr>
            <a:endParaRPr lang="fr-FR" sz="2400" dirty="0">
              <a:latin typeface="Calibri Light" panose="020F0302020204030204" pitchFamily="34" charset="0"/>
            </a:endParaRPr>
          </a:p>
          <a:p>
            <a:pPr>
              <a:buClr>
                <a:srgbClr val="7030A0"/>
              </a:buClr>
              <a:buFont typeface="Wingdings" panose="05000000000000000000" pitchFamily="2" charset="2"/>
              <a:buChar char="§"/>
            </a:pPr>
            <a:r>
              <a:rPr lang="fr-FR" dirty="0">
                <a:latin typeface="Calibri Light" panose="020F0302020204030204" pitchFamily="34" charset="0"/>
              </a:rPr>
              <a:t>Le comportement répréhensible à caractère sexuel ou fondé sur l’appartenance sexuelle</a:t>
            </a:r>
          </a:p>
          <a:p>
            <a:pPr marL="514350" lvl="2" indent="-342900">
              <a:buFont typeface="Wingdings" panose="05000000000000000000" pitchFamily="2" charset="2"/>
              <a:buChar char="v"/>
            </a:pPr>
            <a:r>
              <a:rPr lang="fr-FR" sz="2800" i="1" dirty="0">
                <a:latin typeface="Calibri Light" panose="020F0302020204030204" pitchFamily="34" charset="0"/>
              </a:rPr>
              <a:t>Chantage ou création d’un climat de travail hostile</a:t>
            </a:r>
          </a:p>
          <a:p>
            <a:pPr marL="514350" lvl="2" indent="-342900">
              <a:buFont typeface="Wingdings" panose="05000000000000000000" pitchFamily="2" charset="2"/>
              <a:buChar char="v"/>
            </a:pPr>
            <a:r>
              <a:rPr lang="fr-FR" sz="2800" i="1" dirty="0">
                <a:latin typeface="Calibri Light" panose="020F0302020204030204" pitchFamily="34" charset="0"/>
              </a:rPr>
              <a:t>Lien avec l’appartenance à un sexe</a:t>
            </a:r>
          </a:p>
          <a:p>
            <a:pPr marL="514350" lvl="2" indent="-342900">
              <a:buFont typeface="Wingdings" panose="05000000000000000000" pitchFamily="2" charset="2"/>
              <a:buChar char="v"/>
            </a:pPr>
            <a:r>
              <a:rPr lang="fr-FR" sz="2800" i="1" dirty="0">
                <a:latin typeface="Calibri Light" panose="020F0302020204030204" pitchFamily="34" charset="0"/>
              </a:rPr>
              <a:t>L’excuse de l’environnement professionnel?</a:t>
            </a:r>
          </a:p>
        </p:txBody>
      </p:sp>
      <p:sp>
        <p:nvSpPr>
          <p:cNvPr id="4" name="Espace réservé du pied de page 3"/>
          <p:cNvSpPr>
            <a:spLocks noGrp="1"/>
          </p:cNvSpPr>
          <p:nvPr>
            <p:ph type="ftr" sz="quarter" idx="11"/>
          </p:nvPr>
        </p:nvSpPr>
        <p:spPr>
          <a:xfrm>
            <a:off x="683568" y="6324600"/>
            <a:ext cx="7776864" cy="457200"/>
          </a:xfrm>
        </p:spPr>
        <p:txBody>
          <a:bodyPr/>
          <a:lstStyle/>
          <a:p>
            <a:r>
              <a:rPr lang="fr-CH" altLang="fr-FR" sz="1100" dirty="0">
                <a:latin typeface="Calibri Light" panose="020F0302020204030204" pitchFamily="34" charset="0"/>
              </a:rPr>
              <a:t>                     </a:t>
            </a:r>
            <a:r>
              <a:rPr lang="fr-CH" altLang="fr-FR" sz="1100" b="1" i="1" dirty="0">
                <a:latin typeface="Calibri Light" panose="020F0302020204030204" pitchFamily="34" charset="0"/>
              </a:rPr>
              <a:t>Christine Sattiva Spring, avocate spécialiste en droit du travail, chargée de cours UNIL</a:t>
            </a:r>
            <a:endParaRPr lang="en-GB" altLang="fr-FR" sz="1100" b="1" i="1" dirty="0">
              <a:latin typeface="Calibri Light" panose="020F0302020204030204" pitchFamily="34" charset="0"/>
            </a:endParaRPr>
          </a:p>
        </p:txBody>
      </p:sp>
      <p:pic>
        <p:nvPicPr>
          <p:cNvPr id="5" name="Image 4" descr="SCF Avocat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475656" y="6309320"/>
            <a:ext cx="792088" cy="432048"/>
          </a:xfrm>
          <a:prstGeom prst="rect">
            <a:avLst/>
          </a:prstGeom>
          <a:noFill/>
          <a:ln>
            <a:noFill/>
          </a:ln>
        </p:spPr>
      </p:pic>
    </p:spTree>
    <p:extLst>
      <p:ext uri="{BB962C8B-B14F-4D97-AF65-F5344CB8AC3E}">
        <p14:creationId xmlns:p14="http://schemas.microsoft.com/office/powerpoint/2010/main" val="2749787818"/>
      </p:ext>
    </p:extLst>
  </p:cSld>
  <p:clrMapOvr>
    <a:masterClrMapping/>
  </p:clrMapOvr>
</p:sld>
</file>

<file path=ppt/theme/theme1.xml><?xml version="1.0" encoding="utf-8"?>
<a:theme xmlns:a="http://schemas.openxmlformats.org/drawingml/2006/main" name="Checkers design template">
  <a:themeElements>
    <a:clrScheme name="Exécutif">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fr-FR"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fr-FR"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478F8D"/>
        </a:lt1>
        <a:dk2>
          <a:srgbClr val="FFFFFF"/>
        </a:dk2>
        <a:lt2>
          <a:srgbClr val="276169"/>
        </a:lt2>
        <a:accent1>
          <a:srgbClr val="808080"/>
        </a:accent1>
        <a:accent2>
          <a:srgbClr val="33CCCC"/>
        </a:accent2>
        <a:accent3>
          <a:srgbClr val="B1C6C5"/>
        </a:accent3>
        <a:accent4>
          <a:srgbClr val="000000"/>
        </a:accent4>
        <a:accent5>
          <a:srgbClr val="C0C0C0"/>
        </a:accent5>
        <a:accent6>
          <a:srgbClr val="2DB9B9"/>
        </a:accent6>
        <a:hlink>
          <a:srgbClr val="5A889A"/>
        </a:hlink>
        <a:folHlink>
          <a:srgbClr val="8FB4C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83C1C0"/>
        </a:lt1>
        <a:dk2>
          <a:srgbClr val="FFFFFF"/>
        </a:dk2>
        <a:lt2>
          <a:srgbClr val="009999"/>
        </a:lt2>
        <a:accent1>
          <a:srgbClr val="C0C0C0"/>
        </a:accent1>
        <a:accent2>
          <a:srgbClr val="00EEE8"/>
        </a:accent2>
        <a:accent3>
          <a:srgbClr val="C1DDDC"/>
        </a:accent3>
        <a:accent4>
          <a:srgbClr val="000000"/>
        </a:accent4>
        <a:accent5>
          <a:srgbClr val="DCDCDC"/>
        </a:accent5>
        <a:accent6>
          <a:srgbClr val="00D8D2"/>
        </a:accent6>
        <a:hlink>
          <a:srgbClr val="FFFFFF"/>
        </a:hlink>
        <a:folHlink>
          <a:srgbClr val="CFD1E7"/>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5F5F5F"/>
        </a:dk2>
        <a:lt2>
          <a:srgbClr val="47979D"/>
        </a:lt2>
        <a:accent1>
          <a:srgbClr val="DDDDDD"/>
        </a:accent1>
        <a:accent2>
          <a:srgbClr val="9DCDCD"/>
        </a:accent2>
        <a:accent3>
          <a:srgbClr val="FFFFFF"/>
        </a:accent3>
        <a:accent4>
          <a:srgbClr val="000000"/>
        </a:accent4>
        <a:accent5>
          <a:srgbClr val="EBEBEB"/>
        </a:accent5>
        <a:accent6>
          <a:srgbClr val="8EBABA"/>
        </a:accent6>
        <a:hlink>
          <a:srgbClr val="CCFFFF"/>
        </a:hlink>
        <a:folHlink>
          <a:srgbClr val="CFD1E7"/>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486B8E"/>
        </a:lt1>
        <a:dk2>
          <a:srgbClr val="FFFFFF"/>
        </a:dk2>
        <a:lt2>
          <a:srgbClr val="274369"/>
        </a:lt2>
        <a:accent1>
          <a:srgbClr val="B1BBCF"/>
        </a:accent1>
        <a:accent2>
          <a:srgbClr val="A7C5F1"/>
        </a:accent2>
        <a:accent3>
          <a:srgbClr val="B1BAC6"/>
        </a:accent3>
        <a:accent4>
          <a:srgbClr val="000000"/>
        </a:accent4>
        <a:accent5>
          <a:srgbClr val="D5DAE4"/>
        </a:accent5>
        <a:accent6>
          <a:srgbClr val="97B2DA"/>
        </a:accent6>
        <a:hlink>
          <a:srgbClr val="6A91CA"/>
        </a:hlink>
        <a:folHlink>
          <a:srgbClr val="88C7CE"/>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8AA7C4"/>
        </a:lt1>
        <a:dk2>
          <a:srgbClr val="FFFFFF"/>
        </a:dk2>
        <a:lt2>
          <a:srgbClr val="3F6CA9"/>
        </a:lt2>
        <a:accent1>
          <a:srgbClr val="B1BBCF"/>
        </a:accent1>
        <a:accent2>
          <a:srgbClr val="85BEF7"/>
        </a:accent2>
        <a:accent3>
          <a:srgbClr val="C4D0DE"/>
        </a:accent3>
        <a:accent4>
          <a:srgbClr val="000000"/>
        </a:accent4>
        <a:accent5>
          <a:srgbClr val="D5DAE4"/>
        </a:accent5>
        <a:accent6>
          <a:srgbClr val="78ACE0"/>
        </a:accent6>
        <a:hlink>
          <a:srgbClr val="7A8FBA"/>
        </a:hlink>
        <a:folHlink>
          <a:srgbClr val="88C7CE"/>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8BA3C7"/>
        </a:dk2>
        <a:lt2>
          <a:srgbClr val="3F6CA9"/>
        </a:lt2>
        <a:accent1>
          <a:srgbClr val="C6CDDC"/>
        </a:accent1>
        <a:accent2>
          <a:srgbClr val="85BEF7"/>
        </a:accent2>
        <a:accent3>
          <a:srgbClr val="FFFFFF"/>
        </a:accent3>
        <a:accent4>
          <a:srgbClr val="000000"/>
        </a:accent4>
        <a:accent5>
          <a:srgbClr val="DFE3EB"/>
        </a:accent5>
        <a:accent6>
          <a:srgbClr val="78ACE0"/>
        </a:accent6>
        <a:hlink>
          <a:srgbClr val="A0AFCE"/>
        </a:hlink>
        <a:folHlink>
          <a:srgbClr val="88C7CE"/>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967068"/>
        </a:lt1>
        <a:dk2>
          <a:srgbClr val="FFFFFF"/>
        </a:dk2>
        <a:lt2>
          <a:srgbClr val="6C4F4A"/>
        </a:lt2>
        <a:accent1>
          <a:srgbClr val="C6BEBA"/>
        </a:accent1>
        <a:accent2>
          <a:srgbClr val="C8A980"/>
        </a:accent2>
        <a:accent3>
          <a:srgbClr val="C9BBB9"/>
        </a:accent3>
        <a:accent4>
          <a:srgbClr val="000000"/>
        </a:accent4>
        <a:accent5>
          <a:srgbClr val="DFDBD9"/>
        </a:accent5>
        <a:accent6>
          <a:srgbClr val="B59973"/>
        </a:accent6>
        <a:hlink>
          <a:srgbClr val="C68B6E"/>
        </a:hlink>
        <a:folHlink>
          <a:srgbClr val="E39391"/>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C6B0AC"/>
        </a:lt1>
        <a:dk2>
          <a:srgbClr val="FFFFFF"/>
        </a:dk2>
        <a:lt2>
          <a:srgbClr val="8A645E"/>
        </a:lt2>
        <a:accent1>
          <a:srgbClr val="C6BEBA"/>
        </a:accent1>
        <a:accent2>
          <a:srgbClr val="AC936A"/>
        </a:accent2>
        <a:accent3>
          <a:srgbClr val="DFD4D2"/>
        </a:accent3>
        <a:accent4>
          <a:srgbClr val="000000"/>
        </a:accent4>
        <a:accent5>
          <a:srgbClr val="DFDBD9"/>
        </a:accent5>
        <a:accent6>
          <a:srgbClr val="9B855F"/>
        </a:accent6>
        <a:hlink>
          <a:srgbClr val="E48982"/>
        </a:hlink>
        <a:folHlink>
          <a:srgbClr val="CAB58C"/>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948682"/>
        </a:dk2>
        <a:lt2>
          <a:srgbClr val="8A645E"/>
        </a:lt2>
        <a:accent1>
          <a:srgbClr val="C6BEBA"/>
        </a:accent1>
        <a:accent2>
          <a:srgbClr val="BEAA8A"/>
        </a:accent2>
        <a:accent3>
          <a:srgbClr val="FFFFFF"/>
        </a:accent3>
        <a:accent4>
          <a:srgbClr val="000000"/>
        </a:accent4>
        <a:accent5>
          <a:srgbClr val="DFDBD9"/>
        </a:accent5>
        <a:accent6>
          <a:srgbClr val="AC9A7D"/>
        </a:accent6>
        <a:hlink>
          <a:srgbClr val="D7B6B1"/>
        </a:hlink>
        <a:folHlink>
          <a:srgbClr val="C7CA8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Checkers design template</Template>
  <TotalTime>1336</TotalTime>
  <Words>3590</Words>
  <Application>Microsoft Office PowerPoint</Application>
  <PresentationFormat>Affichage à l'écran (4:3)</PresentationFormat>
  <Paragraphs>256</Paragraphs>
  <Slides>21</Slides>
  <Notes>12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Arial</vt:lpstr>
      <vt:lpstr>Calibri</vt:lpstr>
      <vt:lpstr>Calibri Light</vt:lpstr>
      <vt:lpstr>Times New Roman</vt:lpstr>
      <vt:lpstr>Wingdings</vt:lpstr>
      <vt:lpstr>Checkers design template</vt:lpstr>
      <vt:lpstr>LE HARCELEMENT AU TRAVAIL</vt:lpstr>
      <vt:lpstr>Quelques situations concrètes</vt:lpstr>
      <vt:lpstr>La définition juridique du harcèlement sexuel</vt:lpstr>
      <vt:lpstr>Le harcèlement sexuel, c’est …</vt:lpstr>
      <vt:lpstr>Harcèlement sexuel v/ sexisme</vt:lpstr>
      <vt:lpstr>Harcèlement sexuel v/ mobbing</vt:lpstr>
      <vt:lpstr>L’arsenal légal à disposition</vt:lpstr>
      <vt:lpstr>Les éléments du harcèlement sexuel 1</vt:lpstr>
      <vt:lpstr>Les éléments du harcèlement sexuel 1</vt:lpstr>
      <vt:lpstr>Les éléments du harcèlement sexuel 2</vt:lpstr>
      <vt:lpstr>Les éléments du harcèlement sexuel 3</vt:lpstr>
      <vt:lpstr>Les éléments du harcèlement sexuel 4</vt:lpstr>
      <vt:lpstr>Recommandations pour l’employeur</vt:lpstr>
      <vt:lpstr>Recommandations pour l’employeur</vt:lpstr>
      <vt:lpstr>Recommandations pour l’employeur</vt:lpstr>
      <vt:lpstr>La preuve, difficile à apporter</vt:lpstr>
      <vt:lpstr>Les sanctions</vt:lpstr>
      <vt:lpstr>La jurisprudence (1)</vt:lpstr>
      <vt:lpstr>La jurisprudence (1bis)</vt:lpstr>
      <vt:lpstr>La jurisprudence (2)</vt:lpstr>
      <vt:lpstr>La jurisprudence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HARCELEMENT AU TRAVAIL</dc:title>
  <dc:creator>Christine Sattiva Spring</dc:creator>
  <cp:lastModifiedBy>Christine Sattiva Spring</cp:lastModifiedBy>
  <cp:revision>44</cp:revision>
  <cp:lastPrinted>2019-11-18T15:44:14Z</cp:lastPrinted>
  <dcterms:created xsi:type="dcterms:W3CDTF">2019-11-14T10:39:32Z</dcterms:created>
  <dcterms:modified xsi:type="dcterms:W3CDTF">2022-04-02T08:20:49Z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TC010689971036</vt:lpwstr>
  </property>
</Properties>
</file>