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3" r:id="rId2"/>
  </p:sldMasterIdLst>
  <p:notesMasterIdLst>
    <p:notesMasterId r:id="rId17"/>
  </p:notesMasterIdLst>
  <p:handoutMasterIdLst>
    <p:handoutMasterId r:id="rId18"/>
  </p:handoutMasterIdLst>
  <p:sldIdLst>
    <p:sldId id="257" r:id="rId3"/>
    <p:sldId id="495" r:id="rId4"/>
    <p:sldId id="304" r:id="rId5"/>
    <p:sldId id="303" r:id="rId6"/>
    <p:sldId id="496" r:id="rId7"/>
    <p:sldId id="497" r:id="rId8"/>
    <p:sldId id="486" r:id="rId9"/>
    <p:sldId id="498" r:id="rId10"/>
    <p:sldId id="309" r:id="rId11"/>
    <p:sldId id="305" r:id="rId12"/>
    <p:sldId id="306" r:id="rId13"/>
    <p:sldId id="487" r:id="rId14"/>
    <p:sldId id="295" r:id="rId15"/>
    <p:sldId id="499" r:id="rId16"/>
  </p:sldIdLst>
  <p:sldSz cx="9144000" cy="6858000" type="screen4x3"/>
  <p:notesSz cx="7104063" cy="102346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adi Selsabil" initials="MS" lastIdx="4" clrIdx="0"/>
  <p:cmAuthor id="2" name="Vernez David" initials="VD" lastIdx="1" clrIdx="1">
    <p:extLst>
      <p:ext uri="{19B8F6BF-5375-455C-9EA6-DF929625EA0E}">
        <p15:presenceInfo xmlns:p15="http://schemas.microsoft.com/office/powerpoint/2012/main" userId="S-1-5-21-1343024091-688789844-1060284298-39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66FF"/>
    <a:srgbClr val="3399FF"/>
    <a:srgbClr val="CC99FF"/>
    <a:srgbClr val="FF9900"/>
    <a:srgbClr val="B6122E"/>
    <a:srgbClr val="B61239"/>
    <a:srgbClr val="43484C"/>
    <a:srgbClr val="B61331"/>
    <a:srgbClr val="B70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3" autoAdjust="0"/>
    <p:restoredTop sz="92683" autoAdjust="0"/>
  </p:normalViewPr>
  <p:slideViewPr>
    <p:cSldViewPr snapToGrid="0">
      <p:cViewPr varScale="1">
        <p:scale>
          <a:sx n="59" d="100"/>
          <a:sy n="59" d="100"/>
        </p:scale>
        <p:origin x="1452" y="44"/>
      </p:cViewPr>
      <p:guideLst>
        <p:guide orient="horz" pos="2115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CB7D585-EC98-5F43-A51C-5F2A8570C614}" type="datetimeFigureOut">
              <a:rPr lang="fr-FR" smtClean="0"/>
              <a:t>26/04/2024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70FDB8F-65FF-AC44-94E6-BF5060E6CD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332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731FB32B-52D8-4306-A361-353EDAE3151D}" type="datetimeFigureOut">
              <a:rPr lang="fr-CH" smtClean="0"/>
              <a:t>26.04.2024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6864DFB-F1B3-48AE-BC60-C194A991170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98585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Limte</a:t>
            </a:r>
            <a:r>
              <a:rPr lang="en-US" dirty="0"/>
              <a:t> </a:t>
            </a:r>
            <a:r>
              <a:rPr lang="en-US" dirty="0" err="1"/>
              <a:t>d’astreinte</a:t>
            </a:r>
            <a:r>
              <a:rPr lang="en-US" dirty="0"/>
              <a:t>: T centrale, </a:t>
            </a:r>
            <a:r>
              <a:rPr lang="en-US" dirty="0" err="1"/>
              <a:t>perte</a:t>
            </a:r>
            <a:r>
              <a:rPr lang="en-US" dirty="0"/>
              <a:t> </a:t>
            </a:r>
            <a:r>
              <a:rPr lang="en-US" dirty="0" err="1"/>
              <a:t>hydrique</a:t>
            </a:r>
            <a:r>
              <a:rPr lang="en-US" dirty="0"/>
              <a:t> </a:t>
            </a:r>
          </a:p>
          <a:p>
            <a:r>
              <a:rPr lang="fr-CH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L'</a:t>
            </a:r>
            <a:r>
              <a:rPr lang="fr-CH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astreinte</a:t>
            </a:r>
            <a:r>
              <a:rPr lang="fr-CH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est la conséquence de la </a:t>
            </a:r>
            <a:r>
              <a:rPr lang="fr-CH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contrainte</a:t>
            </a:r>
            <a:r>
              <a:rPr lang="fr-CH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. C'est donc la réponse de l'organisme aux </a:t>
            </a:r>
            <a:r>
              <a:rPr lang="fr-CH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contraintes</a:t>
            </a:r>
            <a:r>
              <a:rPr lang="fr-CH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64DFB-F1B3-48AE-BC60-C194A9911702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20629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8D791-D25F-4719-8111-62707FDBFE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85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8D791-D25F-4719-8111-62707FDBFE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65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64DFB-F1B3-48AE-BC60-C194A9911702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34475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64DFB-F1B3-48AE-BC60-C194A9911702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72372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64DFB-F1B3-48AE-BC60-C194A9911702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14849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35473" y="1930399"/>
            <a:ext cx="8334909" cy="1635443"/>
          </a:xfrm>
        </p:spPr>
        <p:txBody>
          <a:bodyPr anchor="t">
            <a:normAutofit/>
          </a:bodyPr>
          <a:lstStyle>
            <a:lvl1pPr algn="ctr">
              <a:defRPr sz="3300" b="1" i="0">
                <a:solidFill>
                  <a:srgbClr val="B6122E"/>
                </a:solidFill>
                <a:latin typeface="Arial Unicode MS"/>
                <a:cs typeface="Arial Unicode MS"/>
              </a:defRPr>
            </a:lvl1pPr>
          </a:lstStyle>
          <a:p>
            <a:r>
              <a:rPr lang="fr-CH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35768" y="3797899"/>
            <a:ext cx="8334614" cy="909567"/>
          </a:xfrm>
          <a:noFill/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i="1" baseline="0">
                <a:solidFill>
                  <a:srgbClr val="43484C"/>
                </a:solidFill>
                <a:latin typeface="Arial Unicode MS"/>
                <a:cs typeface="Arial Unicode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fr-CH" dirty="0"/>
              <a:t>Cliquez ici pour insérer le nom et/ou la date</a:t>
            </a:r>
            <a:endParaRPr lang="fr-CH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CH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60530" y="358530"/>
            <a:ext cx="38100" cy="406400"/>
          </a:xfrm>
          <a:prstGeom prst="rect">
            <a:avLst/>
          </a:prstGeom>
        </p:spPr>
      </p:pic>
      <p:pic>
        <p:nvPicPr>
          <p:cNvPr id="8" name="Image 7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5473" y="3658978"/>
            <a:ext cx="8334909" cy="457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66B1-5D95-A84B-B76E-9182D90F246B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8229600" cy="4915367"/>
          </a:xfrm>
        </p:spPr>
        <p:txBody>
          <a:bodyPr vert="eaVert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4624"/>
            <a:ext cx="8229600" cy="825440"/>
          </a:xfrm>
        </p:spPr>
        <p:txBody>
          <a:bodyPr>
            <a:noAutofit/>
          </a:bodyPr>
          <a:lstStyle/>
          <a:p>
            <a:r>
              <a:rPr lang="fr-FR" dirty="0"/>
              <a:t>Cliquez pour modifier le titre</a:t>
            </a:r>
            <a:endParaRPr lang="fr-CH" dirty="0"/>
          </a:p>
        </p:txBody>
      </p:sp>
      <p:pic>
        <p:nvPicPr>
          <p:cNvPr id="8" name="Image 7" descr="logo_unisante_RV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8" y="6186913"/>
            <a:ext cx="998361" cy="3941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66B1-5D95-A84B-B76E-9182D90F246B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5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7802016" y="500042"/>
            <a:ext cx="1090464" cy="5626121"/>
          </a:xfrm>
        </p:spPr>
        <p:txBody>
          <a:bodyPr vert="eaVert">
            <a:noAutofit/>
          </a:bodyPr>
          <a:lstStyle>
            <a:lvl1pPr>
              <a:defRPr sz="3600"/>
            </a:lvl1pPr>
          </a:lstStyle>
          <a:p>
            <a:r>
              <a:rPr lang="fr-FR" dirty="0"/>
              <a:t>Cliquez pour modifier le titre</a:t>
            </a:r>
            <a:endParaRPr lang="fr-CH" dirty="0"/>
          </a:p>
        </p:txBody>
      </p:sp>
      <p:sp>
        <p:nvSpPr>
          <p:cNvPr id="7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00042"/>
            <a:ext cx="7139136" cy="5626121"/>
          </a:xfrm>
        </p:spPr>
        <p:txBody>
          <a:bodyPr vert="eaVert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pic>
        <p:nvPicPr>
          <p:cNvPr id="8" name="Image 7" descr="logo_unisante_RV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8" y="6186913"/>
            <a:ext cx="998361" cy="3941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B423-8A84-44E5-BCB1-6F0CCECE0A09}" type="datetime1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8C4D-6A4E-4528-8D14-10B68D6FA4F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34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626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66B1-5D95-A84B-B76E-9182D90F246B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4624"/>
            <a:ext cx="8229600" cy="825440"/>
          </a:xfrm>
        </p:spPr>
        <p:txBody>
          <a:bodyPr>
            <a:noAutofit/>
          </a:bodyPr>
          <a:lstStyle/>
          <a:p>
            <a:r>
              <a:rPr lang="fr-FR" dirty="0"/>
              <a:t>Cliquez pour modifier le titre</a:t>
            </a:r>
            <a:endParaRPr lang="fr-CH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15367"/>
          </a:xfrm>
        </p:spPr>
        <p:txBody>
          <a:bodyPr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pic>
        <p:nvPicPr>
          <p:cNvPr id="8" name="Image 7" descr="logo_unisante_RV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8" y="6186913"/>
            <a:ext cx="998361" cy="3941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3600" b="1" cap="none" baseline="0"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t">
            <a:noAutofit/>
          </a:bodyPr>
          <a:lstStyle>
            <a:lvl1pPr marL="0" indent="0">
              <a:buNone/>
              <a:defRPr sz="2000">
                <a:solidFill>
                  <a:srgbClr val="43484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66B1-5D95-A84B-B76E-9182D90F246B}" type="slidenum">
              <a:rPr lang="fr-CH" smtClean="0"/>
              <a:pPr/>
              <a:t>‹N°›</a:t>
            </a:fld>
            <a:endParaRPr lang="fr-CH"/>
          </a:p>
        </p:txBody>
      </p:sp>
      <p:pic>
        <p:nvPicPr>
          <p:cNvPr id="5" name="Image 4" descr="logo_unisante_RV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8" y="6186913"/>
            <a:ext cx="998361" cy="3941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66B1-5D95-A84B-B76E-9182D90F246B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4915366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4915367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4624"/>
            <a:ext cx="8229600" cy="825440"/>
          </a:xfrm>
        </p:spPr>
        <p:txBody>
          <a:bodyPr>
            <a:noAutofit/>
          </a:bodyPr>
          <a:lstStyle/>
          <a:p>
            <a:r>
              <a:rPr lang="fr-FR" dirty="0"/>
              <a:t>Cliquez pour modifier le titre</a:t>
            </a:r>
            <a:endParaRPr lang="fr-CH" dirty="0"/>
          </a:p>
        </p:txBody>
      </p:sp>
      <p:pic>
        <p:nvPicPr>
          <p:cNvPr id="6" name="Image 5" descr="logo_unisante_RV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8" y="6186913"/>
            <a:ext cx="998361" cy="3941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66B1-5D95-A84B-B76E-9182D90F246B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700809"/>
            <a:ext cx="4040188" cy="427355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052736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700809"/>
            <a:ext cx="4041775" cy="427355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4624"/>
            <a:ext cx="8229600" cy="825440"/>
          </a:xfrm>
        </p:spPr>
        <p:txBody>
          <a:bodyPr>
            <a:noAutofit/>
          </a:bodyPr>
          <a:lstStyle/>
          <a:p>
            <a:r>
              <a:rPr lang="fr-FR" dirty="0"/>
              <a:t>Cliquez pour modifier le titre</a:t>
            </a:r>
            <a:endParaRPr lang="fr-CH" dirty="0"/>
          </a:p>
        </p:txBody>
      </p:sp>
      <p:pic>
        <p:nvPicPr>
          <p:cNvPr id="14" name="Image 13" descr="logo_unisante_RV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8" y="6186913"/>
            <a:ext cx="998361" cy="3941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66B1-5D95-A84B-B76E-9182D90F246B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4624"/>
            <a:ext cx="8229600" cy="825440"/>
          </a:xfrm>
        </p:spPr>
        <p:txBody>
          <a:bodyPr>
            <a:noAutofit/>
          </a:bodyPr>
          <a:lstStyle/>
          <a:p>
            <a:r>
              <a:rPr lang="fr-FR" dirty="0"/>
              <a:t>Cliquez pour modifier le titre</a:t>
            </a:r>
            <a:endParaRPr lang="fr-CH" dirty="0"/>
          </a:p>
        </p:txBody>
      </p:sp>
      <p:pic>
        <p:nvPicPr>
          <p:cNvPr id="6" name="Image 5" descr="logo_unisante_RV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8" y="6186913"/>
            <a:ext cx="998361" cy="3941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66B1-5D95-A84B-B76E-9182D90F246B}" type="slidenum">
              <a:rPr lang="fr-CH" smtClean="0"/>
              <a:pPr/>
              <a:t>‹N°›</a:t>
            </a:fld>
            <a:endParaRPr lang="fr-CH"/>
          </a:p>
        </p:txBody>
      </p:sp>
      <p:pic>
        <p:nvPicPr>
          <p:cNvPr id="3" name="Image 2" descr="logo_unisante_RV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8" y="6186913"/>
            <a:ext cx="998361" cy="3941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3008313" cy="935058"/>
          </a:xfr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500042"/>
            <a:ext cx="5111750" cy="5461805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267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66B1-5D95-A84B-B76E-9182D90F246B}" type="slidenum">
              <a:rPr lang="fr-CH" smtClean="0"/>
              <a:pPr/>
              <a:t>‹N°›</a:t>
            </a:fld>
            <a:endParaRPr lang="fr-CH"/>
          </a:p>
        </p:txBody>
      </p:sp>
      <p:pic>
        <p:nvPicPr>
          <p:cNvPr id="6" name="Image 5" descr="logo_unisante_RV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8" y="6186913"/>
            <a:ext cx="998361" cy="3941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4446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66B1-5D95-A84B-B76E-9182D90F246B}" type="slidenum">
              <a:rPr lang="fr-CH" smtClean="0"/>
              <a:pPr/>
              <a:t>‹N°›</a:t>
            </a:fld>
            <a:endParaRPr lang="fr-CH"/>
          </a:p>
        </p:txBody>
      </p:sp>
      <p:pic>
        <p:nvPicPr>
          <p:cNvPr id="6" name="Image 5" descr="logo_unisante_RV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8" y="6186913"/>
            <a:ext cx="998361" cy="39416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4433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35713"/>
            <a:ext cx="8229600" cy="433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78770" y="6238174"/>
            <a:ext cx="500066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B6C6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38066B1-5D95-A84B-B76E-9182D90F246B}" type="slidenum">
              <a:rPr lang="fr-CH" smtClean="0"/>
              <a:pPr/>
              <a:t>‹N°›</a:t>
            </a:fld>
            <a:endParaRPr lang="fr-CH" dirty="0"/>
          </a:p>
        </p:txBody>
      </p:sp>
      <p:pic>
        <p:nvPicPr>
          <p:cNvPr id="8" name="Image 7" descr="logo_unisante_RVB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8" y="6186913"/>
            <a:ext cx="998361" cy="3941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B61239"/>
          </a:solidFill>
          <a:latin typeface="Arial Unicode MS"/>
          <a:ea typeface="+mj-ea"/>
          <a:cs typeface="Arial Unicode M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B61239"/>
        </a:buClr>
        <a:buFont typeface="Arial"/>
        <a:buChar char="•"/>
        <a:defRPr sz="2800" kern="1200">
          <a:solidFill>
            <a:srgbClr val="43484C"/>
          </a:solidFill>
          <a:latin typeface="Arial" pitchFamily="34" charset="0"/>
          <a:ea typeface="+mn-ea"/>
          <a:cs typeface="Arial" pitchFamily="34" charset="0"/>
        </a:defRPr>
      </a:lvl1pPr>
      <a:lvl2pPr marL="800100" indent="-342900" algn="l" defTabSz="914400" rtl="0" eaLnBrk="1" latinLnBrk="0" hangingPunct="1">
        <a:spcBef>
          <a:spcPct val="20000"/>
        </a:spcBef>
        <a:buClr>
          <a:srgbClr val="B61239"/>
        </a:buClr>
        <a:buFont typeface="Arial"/>
        <a:buChar char="•"/>
        <a:defRPr sz="2400" kern="1200">
          <a:solidFill>
            <a:srgbClr val="43484C"/>
          </a:solidFill>
          <a:latin typeface="Arial" pitchFamily="34" charset="0"/>
          <a:ea typeface="+mn-ea"/>
          <a:cs typeface="Arial" pitchFamily="34" charset="0"/>
        </a:defRPr>
      </a:lvl2pPr>
      <a:lvl3pPr marL="1257300" indent="-342900" algn="l" defTabSz="914400" rtl="0" eaLnBrk="1" latinLnBrk="0" hangingPunct="1">
        <a:spcBef>
          <a:spcPct val="20000"/>
        </a:spcBef>
        <a:buClr>
          <a:srgbClr val="B61239"/>
        </a:buClr>
        <a:buFont typeface="Arial"/>
        <a:buChar char="•"/>
        <a:defRPr sz="2000" kern="1200">
          <a:solidFill>
            <a:srgbClr val="43484C"/>
          </a:solidFill>
          <a:latin typeface="Arial" pitchFamily="34" charset="0"/>
          <a:ea typeface="+mn-ea"/>
          <a:cs typeface="Arial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B61239"/>
        </a:buClr>
        <a:buFont typeface="Arial"/>
        <a:buChar char="•"/>
        <a:defRPr sz="1600" kern="1200">
          <a:solidFill>
            <a:srgbClr val="43484C"/>
          </a:solidFill>
          <a:latin typeface="Arial" pitchFamily="34" charset="0"/>
          <a:ea typeface="+mn-ea"/>
          <a:cs typeface="Arial" pitchFamily="34" charset="0"/>
        </a:defRPr>
      </a:lvl4pPr>
      <a:lvl5pPr marL="2000250" indent="-171450" algn="l" defTabSz="914400" rtl="0" eaLnBrk="1" latinLnBrk="0" hangingPunct="1">
        <a:spcBef>
          <a:spcPct val="20000"/>
        </a:spcBef>
        <a:buClr>
          <a:srgbClr val="B61239"/>
        </a:buClr>
        <a:buFont typeface="Arial"/>
        <a:buChar char="•"/>
        <a:defRPr sz="1200" kern="1200">
          <a:solidFill>
            <a:srgbClr val="43484C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94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22559" y="1966395"/>
            <a:ext cx="8334909" cy="1365567"/>
          </a:xfrm>
        </p:spPr>
        <p:txBody>
          <a:bodyPr>
            <a:noAutofit/>
          </a:bodyPr>
          <a:lstStyle/>
          <a:p>
            <a:br>
              <a:rPr lang="fr-CH" sz="2800" dirty="0"/>
            </a:br>
            <a:r>
              <a:rPr lang="fr-CH" sz="2800" dirty="0"/>
              <a:t>Mesures de la contrainte thermique,</a:t>
            </a:r>
            <a:br>
              <a:rPr lang="fr-CH" sz="2800" dirty="0"/>
            </a:br>
            <a:r>
              <a:rPr lang="en-US" sz="2800" dirty="0" err="1"/>
              <a:t>enjeux</a:t>
            </a:r>
            <a:r>
              <a:rPr lang="en-US" sz="2800" dirty="0"/>
              <a:t> et </a:t>
            </a:r>
            <a:r>
              <a:rPr lang="en-US" sz="2800" dirty="0" err="1"/>
              <a:t>valeurs</a:t>
            </a:r>
            <a:r>
              <a:rPr lang="en-US" sz="2800" dirty="0"/>
              <a:t> </a:t>
            </a:r>
            <a:r>
              <a:rPr lang="en-US" sz="2800" dirty="0" err="1"/>
              <a:t>limites</a:t>
            </a:r>
            <a:r>
              <a:rPr lang="fr-CH" sz="2800" dirty="0"/>
              <a:t>	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893C6CB7-D70C-4334-B37E-A2E95F1E4B33}" type="slidenum">
              <a:rPr lang="fr-CH" smtClean="0"/>
              <a:pPr/>
              <a:t>1</a:t>
            </a:fld>
            <a:endParaRPr lang="fr-CH"/>
          </a:p>
        </p:txBody>
      </p:sp>
      <p:sp>
        <p:nvSpPr>
          <p:cNvPr id="7" name="TextBox 6"/>
          <p:cNvSpPr txBox="1"/>
          <p:nvPr/>
        </p:nvSpPr>
        <p:spPr>
          <a:xfrm>
            <a:off x="3665502" y="4451632"/>
            <a:ext cx="14319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fld id="{595835C9-A73E-4846-9107-530F4CDE2367}" type="datetime1">
              <a:rPr lang="fr-CH" sz="1200" smtClean="0">
                <a:latin typeface="Arial" pitchFamily="34" charset="0"/>
                <a:cs typeface="Arial" pitchFamily="34" charset="0"/>
              </a:rPr>
              <a:pPr algn="ctr">
                <a:spcAft>
                  <a:spcPts val="600"/>
                </a:spcAft>
              </a:pPr>
              <a:t>26.04.2024</a:t>
            </a:fld>
            <a:endParaRPr lang="fr-CH" sz="1200" dirty="0">
              <a:latin typeface="Arial" pitchFamily="34" charset="0"/>
              <a:cs typeface="Arial" pitchFamily="34" charset="0"/>
            </a:endParaRPr>
          </a:p>
          <a:p>
            <a:pPr algn="ctr"/>
            <a:endParaRPr lang="fr-CH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181099" y="3971689"/>
            <a:ext cx="6400800" cy="720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David Vernez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CH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012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 txBox="1">
            <a:spLocks/>
          </p:cNvSpPr>
          <p:nvPr/>
        </p:nvSpPr>
        <p:spPr>
          <a:xfrm>
            <a:off x="420077" y="376491"/>
            <a:ext cx="6263752" cy="51086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B61239"/>
                </a:solidFill>
                <a:latin typeface="Arial Unicode MS"/>
                <a:ea typeface="+mj-ea"/>
                <a:cs typeface="Arial Unicode MS"/>
              </a:defRPr>
            </a:lvl1pPr>
          </a:lstStyle>
          <a:p>
            <a:r>
              <a:rPr lang="fr-CH" sz="3200" dirty="0"/>
              <a:t>Limites de contraintes thermiques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2390" y="1273531"/>
            <a:ext cx="711655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400" dirty="0">
                <a:solidFill>
                  <a:srgbClr val="43484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Recommandations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400" dirty="0">
                <a:solidFill>
                  <a:srgbClr val="43484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Référentiel température WBGT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H" sz="2400" dirty="0">
              <a:solidFill>
                <a:srgbClr val="43484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99AC733E-D47F-C5D1-5175-C98F0BB3C7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908518"/>
              </p:ext>
            </p:extLst>
          </p:nvPr>
        </p:nvGraphicFramePr>
        <p:xfrm>
          <a:off x="896305" y="2449285"/>
          <a:ext cx="6963183" cy="233342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17553">
                  <a:extLst>
                    <a:ext uri="{9D8B030D-6E8A-4147-A177-3AD203B41FA5}">
                      <a16:colId xmlns:a16="http://schemas.microsoft.com/office/drawing/2014/main" val="3175091222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1770795670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239866000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943119260"/>
                    </a:ext>
                  </a:extLst>
                </a:gridCol>
                <a:gridCol w="642257">
                  <a:extLst>
                    <a:ext uri="{9D8B030D-6E8A-4147-A177-3AD203B41FA5}">
                      <a16:colId xmlns:a16="http://schemas.microsoft.com/office/drawing/2014/main" val="3458021036"/>
                    </a:ext>
                  </a:extLst>
                </a:gridCol>
                <a:gridCol w="726941">
                  <a:extLst>
                    <a:ext uri="{9D8B030D-6E8A-4147-A177-3AD203B41FA5}">
                      <a16:colId xmlns:a16="http://schemas.microsoft.com/office/drawing/2014/main" val="3068693657"/>
                    </a:ext>
                  </a:extLst>
                </a:gridCol>
                <a:gridCol w="773687">
                  <a:extLst>
                    <a:ext uri="{9D8B030D-6E8A-4147-A177-3AD203B41FA5}">
                      <a16:colId xmlns:a16="http://schemas.microsoft.com/office/drawing/2014/main" val="3037881322"/>
                    </a:ext>
                  </a:extLst>
                </a:gridCol>
                <a:gridCol w="773687">
                  <a:extLst>
                    <a:ext uri="{9D8B030D-6E8A-4147-A177-3AD203B41FA5}">
                      <a16:colId xmlns:a16="http://schemas.microsoft.com/office/drawing/2014/main" val="3948086832"/>
                    </a:ext>
                  </a:extLst>
                </a:gridCol>
                <a:gridCol w="773687">
                  <a:extLst>
                    <a:ext uri="{9D8B030D-6E8A-4147-A177-3AD203B41FA5}">
                      <a16:colId xmlns:a16="http://schemas.microsoft.com/office/drawing/2014/main" val="510931065"/>
                    </a:ext>
                  </a:extLst>
                </a:gridCol>
              </a:tblGrid>
              <a:tr h="322443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kern="0" dirty="0">
                          <a:solidFill>
                            <a:schemeClr val="bg1"/>
                          </a:solidFill>
                          <a:effectLst/>
                        </a:rPr>
                        <a:t>Répartition du travail</a:t>
                      </a:r>
                      <a:endParaRPr lang="fr-CH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fr-CH" sz="1400" kern="0" dirty="0">
                          <a:solidFill>
                            <a:schemeClr val="bg1"/>
                          </a:solidFill>
                          <a:effectLst/>
                        </a:rPr>
                        <a:t>Acclimaté</a:t>
                      </a:r>
                      <a:endParaRPr lang="fr-CH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fr-CH" sz="1400" kern="0" dirty="0">
                          <a:solidFill>
                            <a:schemeClr val="bg1"/>
                          </a:solidFill>
                          <a:effectLst/>
                        </a:rPr>
                        <a:t>Limite d'activité (non acclimaté)</a:t>
                      </a:r>
                      <a:endParaRPr lang="fr-CH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949609"/>
                  </a:ext>
                </a:extLst>
              </a:tr>
              <a:tr h="7173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kern="0" dirty="0">
                          <a:solidFill>
                            <a:srgbClr val="333333"/>
                          </a:solidFill>
                          <a:effectLst/>
                        </a:rPr>
                        <a:t>Léger</a:t>
                      </a:r>
                      <a:endParaRPr lang="fr-CH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kern="0">
                          <a:solidFill>
                            <a:srgbClr val="333333"/>
                          </a:solidFill>
                          <a:effectLst/>
                        </a:rPr>
                        <a:t>Modéré</a:t>
                      </a:r>
                      <a:endParaRPr lang="fr-CH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kern="0">
                          <a:solidFill>
                            <a:srgbClr val="333333"/>
                          </a:solidFill>
                          <a:effectLst/>
                        </a:rPr>
                        <a:t>Lourd</a:t>
                      </a:r>
                      <a:endParaRPr lang="fr-CH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kern="0">
                          <a:solidFill>
                            <a:srgbClr val="333333"/>
                          </a:solidFill>
                          <a:effectLst/>
                        </a:rPr>
                        <a:t>Très lourd</a:t>
                      </a:r>
                      <a:endParaRPr lang="fr-CH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kern="0">
                          <a:solidFill>
                            <a:srgbClr val="333333"/>
                          </a:solidFill>
                          <a:effectLst/>
                        </a:rPr>
                        <a:t>Léger</a:t>
                      </a:r>
                      <a:endParaRPr lang="fr-CH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kern="0">
                          <a:solidFill>
                            <a:srgbClr val="333333"/>
                          </a:solidFill>
                          <a:effectLst/>
                        </a:rPr>
                        <a:t>Modéré</a:t>
                      </a:r>
                      <a:endParaRPr lang="fr-CH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kern="0">
                          <a:solidFill>
                            <a:srgbClr val="333333"/>
                          </a:solidFill>
                          <a:effectLst/>
                        </a:rPr>
                        <a:t>Lourd</a:t>
                      </a:r>
                      <a:endParaRPr lang="fr-CH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kern="0">
                          <a:solidFill>
                            <a:srgbClr val="333333"/>
                          </a:solidFill>
                          <a:effectLst/>
                        </a:rPr>
                        <a:t>Très lourd</a:t>
                      </a:r>
                      <a:endParaRPr lang="fr-CH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7558480"/>
                  </a:ext>
                </a:extLst>
              </a:tr>
              <a:tr h="3224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b="1" kern="0">
                          <a:solidFill>
                            <a:schemeClr val="bg1"/>
                          </a:solidFill>
                          <a:effectLst/>
                        </a:rPr>
                        <a:t>75 à 100 %</a:t>
                      </a:r>
                      <a:endParaRPr lang="fr-CH" sz="14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kern="0">
                          <a:solidFill>
                            <a:srgbClr val="333333"/>
                          </a:solidFill>
                          <a:effectLst/>
                        </a:rPr>
                        <a:t>31,0</a:t>
                      </a:r>
                      <a:endParaRPr lang="fr-CH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kern="0" dirty="0">
                          <a:solidFill>
                            <a:srgbClr val="333333"/>
                          </a:solidFill>
                          <a:effectLst/>
                        </a:rPr>
                        <a:t>28,0</a:t>
                      </a:r>
                      <a:endParaRPr lang="fr-CH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kern="0">
                          <a:solidFill>
                            <a:srgbClr val="333333"/>
                          </a:solidFill>
                          <a:effectLst/>
                        </a:rPr>
                        <a:t>–</a:t>
                      </a:r>
                      <a:endParaRPr lang="fr-CH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kern="0">
                          <a:solidFill>
                            <a:srgbClr val="333333"/>
                          </a:solidFill>
                          <a:effectLst/>
                        </a:rPr>
                        <a:t>–</a:t>
                      </a:r>
                      <a:endParaRPr lang="fr-CH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kern="0">
                          <a:solidFill>
                            <a:srgbClr val="333333"/>
                          </a:solidFill>
                          <a:effectLst/>
                        </a:rPr>
                        <a:t>28,0</a:t>
                      </a:r>
                      <a:endParaRPr lang="fr-CH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kern="0">
                          <a:solidFill>
                            <a:srgbClr val="333333"/>
                          </a:solidFill>
                          <a:effectLst/>
                        </a:rPr>
                        <a:t>25,0</a:t>
                      </a:r>
                      <a:endParaRPr lang="fr-CH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kern="0">
                          <a:solidFill>
                            <a:srgbClr val="333333"/>
                          </a:solidFill>
                          <a:effectLst/>
                        </a:rPr>
                        <a:t>–</a:t>
                      </a:r>
                      <a:endParaRPr lang="fr-CH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kern="0">
                          <a:solidFill>
                            <a:srgbClr val="333333"/>
                          </a:solidFill>
                          <a:effectLst/>
                        </a:rPr>
                        <a:t>–</a:t>
                      </a:r>
                      <a:endParaRPr lang="fr-CH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3036941"/>
                  </a:ext>
                </a:extLst>
              </a:tr>
              <a:tr h="3224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b="1" kern="0" dirty="0">
                          <a:solidFill>
                            <a:schemeClr val="bg1"/>
                          </a:solidFill>
                          <a:effectLst/>
                        </a:rPr>
                        <a:t>50 à 75 %</a:t>
                      </a:r>
                      <a:endParaRPr lang="fr-CH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kern="0">
                          <a:solidFill>
                            <a:srgbClr val="333333"/>
                          </a:solidFill>
                          <a:effectLst/>
                        </a:rPr>
                        <a:t>31,0</a:t>
                      </a:r>
                      <a:endParaRPr lang="fr-CH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kern="0" dirty="0">
                          <a:solidFill>
                            <a:srgbClr val="333333"/>
                          </a:solidFill>
                          <a:effectLst/>
                        </a:rPr>
                        <a:t>29,0</a:t>
                      </a:r>
                      <a:endParaRPr lang="fr-CH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600" kern="0" dirty="0">
                          <a:solidFill>
                            <a:srgbClr val="333333"/>
                          </a:solidFill>
                          <a:effectLst/>
                        </a:rPr>
                        <a:t>27,5</a:t>
                      </a:r>
                      <a:endParaRPr lang="fr-CH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kern="0">
                          <a:solidFill>
                            <a:srgbClr val="333333"/>
                          </a:solidFill>
                          <a:effectLst/>
                        </a:rPr>
                        <a:t>–</a:t>
                      </a:r>
                      <a:endParaRPr lang="fr-CH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kern="0">
                          <a:solidFill>
                            <a:srgbClr val="333333"/>
                          </a:solidFill>
                          <a:effectLst/>
                        </a:rPr>
                        <a:t>28,5</a:t>
                      </a:r>
                      <a:endParaRPr lang="fr-CH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kern="0" dirty="0">
                          <a:solidFill>
                            <a:srgbClr val="333333"/>
                          </a:solidFill>
                          <a:effectLst/>
                        </a:rPr>
                        <a:t>26,0</a:t>
                      </a:r>
                      <a:endParaRPr lang="fr-CH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kern="0">
                          <a:solidFill>
                            <a:srgbClr val="333333"/>
                          </a:solidFill>
                          <a:effectLst/>
                        </a:rPr>
                        <a:t>24,0</a:t>
                      </a:r>
                      <a:endParaRPr lang="fr-CH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kern="0">
                          <a:solidFill>
                            <a:srgbClr val="333333"/>
                          </a:solidFill>
                          <a:effectLst/>
                        </a:rPr>
                        <a:t>–</a:t>
                      </a:r>
                      <a:endParaRPr lang="fr-CH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3023577"/>
                  </a:ext>
                </a:extLst>
              </a:tr>
              <a:tr h="3224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b="1" kern="0" dirty="0">
                          <a:solidFill>
                            <a:schemeClr val="bg1"/>
                          </a:solidFill>
                          <a:effectLst/>
                        </a:rPr>
                        <a:t>25 à 50 %</a:t>
                      </a:r>
                      <a:endParaRPr lang="fr-CH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kern="0">
                          <a:solidFill>
                            <a:srgbClr val="333333"/>
                          </a:solidFill>
                          <a:effectLst/>
                        </a:rPr>
                        <a:t>32,0</a:t>
                      </a:r>
                      <a:endParaRPr lang="fr-CH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kern="0">
                          <a:solidFill>
                            <a:srgbClr val="333333"/>
                          </a:solidFill>
                          <a:effectLst/>
                        </a:rPr>
                        <a:t>30,0</a:t>
                      </a:r>
                      <a:endParaRPr lang="fr-CH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kern="0" dirty="0">
                          <a:solidFill>
                            <a:srgbClr val="333333"/>
                          </a:solidFill>
                          <a:effectLst/>
                        </a:rPr>
                        <a:t>29,0</a:t>
                      </a:r>
                      <a:endParaRPr lang="fr-CH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kern="0" dirty="0">
                          <a:solidFill>
                            <a:srgbClr val="333333"/>
                          </a:solidFill>
                          <a:effectLst/>
                        </a:rPr>
                        <a:t>28,0</a:t>
                      </a:r>
                      <a:endParaRPr lang="fr-CH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kern="0" dirty="0">
                          <a:solidFill>
                            <a:srgbClr val="333333"/>
                          </a:solidFill>
                          <a:effectLst/>
                        </a:rPr>
                        <a:t>29,5</a:t>
                      </a:r>
                      <a:endParaRPr lang="fr-CH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kern="0" dirty="0">
                          <a:solidFill>
                            <a:srgbClr val="333333"/>
                          </a:solidFill>
                          <a:effectLst/>
                        </a:rPr>
                        <a:t>27,0</a:t>
                      </a:r>
                      <a:endParaRPr lang="fr-CH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kern="0" dirty="0">
                          <a:solidFill>
                            <a:srgbClr val="333333"/>
                          </a:solidFill>
                          <a:effectLst/>
                        </a:rPr>
                        <a:t>25,5</a:t>
                      </a:r>
                      <a:endParaRPr lang="fr-CH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kern="0">
                          <a:solidFill>
                            <a:srgbClr val="333333"/>
                          </a:solidFill>
                          <a:effectLst/>
                        </a:rPr>
                        <a:t>24,5</a:t>
                      </a:r>
                      <a:endParaRPr lang="fr-CH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3740955"/>
                  </a:ext>
                </a:extLst>
              </a:tr>
              <a:tr h="3224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b="1" kern="0" dirty="0">
                          <a:solidFill>
                            <a:schemeClr val="bg1"/>
                          </a:solidFill>
                          <a:effectLst/>
                        </a:rPr>
                        <a:t>0 à 25 %</a:t>
                      </a:r>
                      <a:endParaRPr lang="fr-CH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kern="0">
                          <a:solidFill>
                            <a:srgbClr val="333333"/>
                          </a:solidFill>
                          <a:effectLst/>
                        </a:rPr>
                        <a:t>32,5</a:t>
                      </a:r>
                      <a:endParaRPr lang="fr-CH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kern="0">
                          <a:solidFill>
                            <a:srgbClr val="333333"/>
                          </a:solidFill>
                          <a:effectLst/>
                        </a:rPr>
                        <a:t>31,5</a:t>
                      </a:r>
                      <a:endParaRPr lang="fr-CH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kern="0" dirty="0">
                          <a:solidFill>
                            <a:srgbClr val="333333"/>
                          </a:solidFill>
                          <a:effectLst/>
                        </a:rPr>
                        <a:t>30,5</a:t>
                      </a:r>
                      <a:endParaRPr lang="fr-CH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kern="0">
                          <a:solidFill>
                            <a:srgbClr val="333333"/>
                          </a:solidFill>
                          <a:effectLst/>
                        </a:rPr>
                        <a:t>30,0</a:t>
                      </a:r>
                      <a:endParaRPr lang="fr-CH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kern="0">
                          <a:solidFill>
                            <a:srgbClr val="333333"/>
                          </a:solidFill>
                          <a:effectLst/>
                        </a:rPr>
                        <a:t>30,0</a:t>
                      </a:r>
                      <a:endParaRPr lang="fr-CH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kern="0">
                          <a:solidFill>
                            <a:srgbClr val="333333"/>
                          </a:solidFill>
                          <a:effectLst/>
                        </a:rPr>
                        <a:t>29,0</a:t>
                      </a:r>
                      <a:endParaRPr lang="fr-CH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kern="0" dirty="0">
                          <a:solidFill>
                            <a:srgbClr val="333333"/>
                          </a:solidFill>
                          <a:effectLst/>
                        </a:rPr>
                        <a:t>28,0</a:t>
                      </a:r>
                      <a:endParaRPr lang="fr-CH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H" sz="1400" kern="0" dirty="0">
                          <a:solidFill>
                            <a:srgbClr val="333333"/>
                          </a:solidFill>
                          <a:effectLst/>
                        </a:rPr>
                        <a:t>27,0</a:t>
                      </a:r>
                      <a:endParaRPr lang="fr-CH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4907408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19F05995-A213-675F-487E-62598BB864DD}"/>
              </a:ext>
            </a:extLst>
          </p:cNvPr>
          <p:cNvSpPr txBox="1"/>
          <p:nvPr/>
        </p:nvSpPr>
        <p:spPr>
          <a:xfrm>
            <a:off x="6215743" y="4895749"/>
            <a:ext cx="1643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 CHSCT 2024</a:t>
            </a:r>
          </a:p>
        </p:txBody>
      </p:sp>
    </p:spTree>
    <p:extLst>
      <p:ext uri="{BB962C8B-B14F-4D97-AF65-F5344CB8AC3E}">
        <p14:creationId xmlns:p14="http://schemas.microsoft.com/office/powerpoint/2010/main" val="568794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 txBox="1">
            <a:spLocks/>
          </p:cNvSpPr>
          <p:nvPr/>
        </p:nvSpPr>
        <p:spPr>
          <a:xfrm>
            <a:off x="420077" y="308253"/>
            <a:ext cx="4627657" cy="51086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B61239"/>
                </a:solidFill>
                <a:latin typeface="Arial Unicode MS"/>
                <a:ea typeface="+mj-ea"/>
                <a:cs typeface="Arial Unicode MS"/>
              </a:defRPr>
            </a:lvl1pPr>
          </a:lstStyle>
          <a:p>
            <a:r>
              <a:rPr lang="fr-CH" sz="3200" dirty="0"/>
              <a:t>Orientations et enjeux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4803AE-73BB-9FAA-39B9-3CFA717D034C}"/>
              </a:ext>
            </a:extLst>
          </p:cNvPr>
          <p:cNvSpPr/>
          <p:nvPr/>
        </p:nvSpPr>
        <p:spPr>
          <a:xfrm>
            <a:off x="526190" y="1111954"/>
            <a:ext cx="49602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H" sz="2000" b="1" dirty="0">
                <a:solidFill>
                  <a:srgbClr val="43484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Mesure du stress thermique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000" dirty="0">
                <a:solidFill>
                  <a:srgbClr val="43484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Considérer les conditions locales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000" dirty="0">
                <a:solidFill>
                  <a:srgbClr val="43484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Intégrer la température de l’air, la température de globe et l’activité physique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H" sz="2000" dirty="0">
              <a:solidFill>
                <a:srgbClr val="43484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fr-CH" sz="2000" b="1" dirty="0">
                <a:solidFill>
                  <a:srgbClr val="43484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Mesure de l’astreinte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000" dirty="0">
                <a:solidFill>
                  <a:srgbClr val="43484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Systèmes portables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000" dirty="0">
                <a:solidFill>
                  <a:srgbClr val="43484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Pulsation cardiaque, température, sudation</a:t>
            </a:r>
          </a:p>
          <a:p>
            <a:pPr>
              <a:spcAft>
                <a:spcPts val="600"/>
              </a:spcAft>
            </a:pPr>
            <a:endParaRPr lang="fr-CH" sz="2000" dirty="0">
              <a:solidFill>
                <a:srgbClr val="43484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fr-CH" sz="2000" b="1" dirty="0">
                <a:solidFill>
                  <a:srgbClr val="43484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Lien avec la canicule</a:t>
            </a:r>
            <a:endParaRPr lang="fr-CH" sz="2000" dirty="0">
              <a:solidFill>
                <a:srgbClr val="43484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000" dirty="0">
                <a:solidFill>
                  <a:srgbClr val="43484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Enjeu de santé publique</a:t>
            </a:r>
          </a:p>
          <a:p>
            <a:pPr>
              <a:spcAft>
                <a:spcPts val="600"/>
              </a:spcAft>
            </a:pPr>
            <a:endParaRPr lang="fr-CH" dirty="0">
              <a:solidFill>
                <a:srgbClr val="43484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3741798-A8E4-767B-B300-7FE2D7963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845" y="3315751"/>
            <a:ext cx="2440831" cy="14018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CFC564-ABD3-368A-BAAD-347AC6B0A738}"/>
              </a:ext>
            </a:extLst>
          </p:cNvPr>
          <p:cNvSpPr/>
          <p:nvPr/>
        </p:nvSpPr>
        <p:spPr>
          <a:xfrm>
            <a:off x="247942" y="6051919"/>
            <a:ext cx="1350871" cy="57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1DE7D25-02D2-3961-7F49-0A39CCA9D60C}"/>
              </a:ext>
            </a:extLst>
          </p:cNvPr>
          <p:cNvSpPr txBox="1"/>
          <p:nvPr/>
        </p:nvSpPr>
        <p:spPr>
          <a:xfrm>
            <a:off x="6866285" y="4788418"/>
            <a:ext cx="148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 AIHA 2024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70D1DB7-588F-9055-CB1D-3D9998235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845" y="563683"/>
            <a:ext cx="1154812" cy="227353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5E01377-0410-032C-BBD3-5643C66C2901}"/>
              </a:ext>
            </a:extLst>
          </p:cNvPr>
          <p:cNvSpPr txBox="1"/>
          <p:nvPr/>
        </p:nvSpPr>
        <p:spPr>
          <a:xfrm>
            <a:off x="7134735" y="958065"/>
            <a:ext cx="1483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 CDC-NIOSH 2024</a:t>
            </a:r>
          </a:p>
        </p:txBody>
      </p:sp>
    </p:spTree>
    <p:extLst>
      <p:ext uri="{BB962C8B-B14F-4D97-AF65-F5344CB8AC3E}">
        <p14:creationId xmlns:p14="http://schemas.microsoft.com/office/powerpoint/2010/main" val="3792113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9E34734-3913-4957-DAB5-E022A9326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66B1-5D95-A84B-B76E-9182D90F246B}" type="slidenum">
              <a:rPr lang="fr-CH" smtClean="0"/>
              <a:pPr/>
              <a:t>12</a:t>
            </a:fld>
            <a:endParaRPr lang="fr-CH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D76E8A8-DB98-902A-DF7E-5DFE93A97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6331"/>
            <a:ext cx="8229600" cy="82544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7915FA7-40CA-118A-B1BB-EFE9DB782014}"/>
              </a:ext>
            </a:extLst>
          </p:cNvPr>
          <p:cNvSpPr txBox="1"/>
          <p:nvPr/>
        </p:nvSpPr>
        <p:spPr>
          <a:xfrm>
            <a:off x="790698" y="1434404"/>
            <a:ext cx="674881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>
                <a:solidFill>
                  <a:srgbClr val="4348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 du stress et de la contrainte thermique basée sur des modèles </a:t>
            </a:r>
            <a:r>
              <a:rPr lang="fr-CH" sz="2400" b="1" dirty="0">
                <a:solidFill>
                  <a:srgbClr val="4348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simples</a:t>
            </a:r>
          </a:p>
          <a:p>
            <a:pPr lvl="1"/>
            <a:endParaRPr lang="fr-CH" sz="2400" dirty="0">
              <a:solidFill>
                <a:srgbClr val="4348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dirty="0">
                <a:solidFill>
                  <a:srgbClr val="4348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Trouver un compromis entre </a:t>
            </a:r>
            <a:r>
              <a:rPr lang="fr-CH" sz="2400" b="1" dirty="0">
                <a:solidFill>
                  <a:srgbClr val="4348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précision</a:t>
            </a:r>
            <a:r>
              <a:rPr lang="fr-CH" sz="2400" dirty="0">
                <a:solidFill>
                  <a:srgbClr val="4348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fr-CH" sz="2400" b="1" dirty="0">
                <a:solidFill>
                  <a:srgbClr val="4348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praticité</a:t>
            </a:r>
            <a:r>
              <a:rPr lang="fr-CH" sz="2400" dirty="0">
                <a:solidFill>
                  <a:srgbClr val="4348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fr-CH" sz="2400" dirty="0">
                <a:solidFill>
                  <a:srgbClr val="4348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mesure nécessite des spécialistes 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fr-CH" sz="2400" dirty="0">
                <a:solidFill>
                  <a:srgbClr val="4348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Prédictions possibles mais, tenir compte de: </a:t>
            </a:r>
          </a:p>
          <a:p>
            <a:pPr marL="1257300" lvl="2" indent="-342900">
              <a:buFont typeface="Calibri" panose="020F0502020204030204" pitchFamily="34" charset="0"/>
              <a:buChar char="-"/>
            </a:pPr>
            <a:r>
              <a:rPr lang="fr-CH" sz="2200" dirty="0">
                <a:solidFill>
                  <a:srgbClr val="4348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conditions locales</a:t>
            </a:r>
          </a:p>
          <a:p>
            <a:pPr marL="1257300" lvl="2" indent="-342900">
              <a:buFont typeface="Calibri" panose="020F0502020204030204" pitchFamily="34" charset="0"/>
              <a:buChar char="-"/>
            </a:pPr>
            <a:r>
              <a:rPr lang="fr-CH" sz="2200" dirty="0">
                <a:solidFill>
                  <a:srgbClr val="4348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l’activité physique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CH" sz="2400" dirty="0">
              <a:solidFill>
                <a:srgbClr val="4348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lvl="1" indent="-342900">
              <a:buFont typeface="Arial" panose="020B0604020202020204" pitchFamily="34" charset="0"/>
              <a:buChar char="•"/>
            </a:pPr>
            <a:r>
              <a:rPr lang="fr-CH" sz="2400" dirty="0">
                <a:solidFill>
                  <a:srgbClr val="4348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Agir préventivement sur les conditions de travail </a:t>
            </a:r>
          </a:p>
        </p:txBody>
      </p:sp>
    </p:spTree>
    <p:extLst>
      <p:ext uri="{BB962C8B-B14F-4D97-AF65-F5344CB8AC3E}">
        <p14:creationId xmlns:p14="http://schemas.microsoft.com/office/powerpoint/2010/main" val="2480886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66B1-5D95-A84B-B76E-9182D90F246B}" type="slidenum">
              <a:rPr lang="fr-CH" smtClean="0"/>
              <a:pPr/>
              <a:t>13</a:t>
            </a:fld>
            <a:endParaRPr lang="fr-CH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1799584"/>
            <a:ext cx="8229600" cy="1889279"/>
          </a:xfrm>
        </p:spPr>
        <p:txBody>
          <a:bodyPr/>
          <a:lstStyle/>
          <a:p>
            <a:r>
              <a:rPr lang="en-US" sz="4000" dirty="0"/>
              <a:t>Merci de </a:t>
            </a:r>
            <a:r>
              <a:rPr lang="en-US" sz="4000" dirty="0" err="1"/>
              <a:t>votre</a:t>
            </a:r>
            <a:r>
              <a:rPr lang="en-US" sz="4000" dirty="0"/>
              <a:t> attention </a:t>
            </a:r>
          </a:p>
        </p:txBody>
      </p:sp>
    </p:spTree>
    <p:extLst>
      <p:ext uri="{BB962C8B-B14F-4D97-AF65-F5344CB8AC3E}">
        <p14:creationId xmlns:p14="http://schemas.microsoft.com/office/powerpoint/2010/main" val="750043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484C81E-B152-6FB0-05B0-FB90215B3579}"/>
              </a:ext>
            </a:extLst>
          </p:cNvPr>
          <p:cNvSpPr/>
          <p:nvPr/>
        </p:nvSpPr>
        <p:spPr>
          <a:xfrm>
            <a:off x="53001" y="5169908"/>
            <a:ext cx="2108411" cy="452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C740C6C-3AF6-EB12-1517-424825F08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7300" y="6063074"/>
            <a:ext cx="500066" cy="285728"/>
          </a:xfrm>
        </p:spPr>
        <p:txBody>
          <a:bodyPr/>
          <a:lstStyle/>
          <a:p>
            <a:fld id="{E38066B1-5D95-A84B-B76E-9182D90F246B}" type="slidenum">
              <a:rPr lang="fr-CH" smtClean="0"/>
              <a:pPr/>
              <a:t>14</a:t>
            </a:fld>
            <a:endParaRPr lang="fr-CH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220D83A-056C-4D31-F524-054159D74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7909"/>
            <a:ext cx="8229600" cy="825440"/>
          </a:xfrm>
        </p:spPr>
        <p:txBody>
          <a:bodyPr/>
          <a:lstStyle/>
          <a:p>
            <a:r>
              <a:rPr lang="fr-FR" dirty="0">
                <a:latin typeface="+mn-lt"/>
              </a:rPr>
              <a:t>Mesurer le stress thermique</a:t>
            </a:r>
          </a:p>
        </p:txBody>
      </p:sp>
      <p:pic>
        <p:nvPicPr>
          <p:cNvPr id="11" name="Picture 30" descr="Diagram&#10;&#10;Description automatically generated">
            <a:extLst>
              <a:ext uri="{FF2B5EF4-FFF2-40B4-BE49-F238E27FC236}">
                <a16:creationId xmlns:a16="http://schemas.microsoft.com/office/drawing/2014/main" id="{96AF55B2-2771-0ACE-E61C-5D85442BC4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212" r="86718" b="31763"/>
          <a:stretch/>
        </p:blipFill>
        <p:spPr>
          <a:xfrm>
            <a:off x="870082" y="2785745"/>
            <a:ext cx="1316660" cy="150699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83D07F5-D4EE-79B2-3D75-192DE8CADA62}"/>
              </a:ext>
            </a:extLst>
          </p:cNvPr>
          <p:cNvSpPr/>
          <p:nvPr/>
        </p:nvSpPr>
        <p:spPr>
          <a:xfrm>
            <a:off x="1886277" y="3437557"/>
            <a:ext cx="448387" cy="779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70E1FB-C0C6-9FDE-F25B-6C20EB3F5825}"/>
              </a:ext>
            </a:extLst>
          </p:cNvPr>
          <p:cNvSpPr/>
          <p:nvPr/>
        </p:nvSpPr>
        <p:spPr>
          <a:xfrm>
            <a:off x="870083" y="4152537"/>
            <a:ext cx="2113234" cy="394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95211B-43A9-F916-CF16-039E14E4482A}"/>
              </a:ext>
            </a:extLst>
          </p:cNvPr>
          <p:cNvSpPr/>
          <p:nvPr/>
        </p:nvSpPr>
        <p:spPr>
          <a:xfrm>
            <a:off x="870082" y="2391502"/>
            <a:ext cx="1316660" cy="394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7515D6-93A2-568B-DD5A-6910B9D34CEB}"/>
              </a:ext>
            </a:extLst>
          </p:cNvPr>
          <p:cNvSpPr/>
          <p:nvPr/>
        </p:nvSpPr>
        <p:spPr>
          <a:xfrm>
            <a:off x="646622" y="2754782"/>
            <a:ext cx="322807" cy="1537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2D9823-14D1-BCA8-7D7F-A6FC35BC824A}"/>
              </a:ext>
            </a:extLst>
          </p:cNvPr>
          <p:cNvSpPr/>
          <p:nvPr/>
        </p:nvSpPr>
        <p:spPr>
          <a:xfrm>
            <a:off x="870082" y="4099967"/>
            <a:ext cx="1316660" cy="243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F6809245-7AEF-7062-67B2-5D3DF0E55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28" y="4166539"/>
            <a:ext cx="2158193" cy="95807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36735CD-D872-ECC9-B9E1-FF6EAF8CBC61}"/>
              </a:ext>
            </a:extLst>
          </p:cNvPr>
          <p:cNvSpPr/>
          <p:nvPr/>
        </p:nvSpPr>
        <p:spPr>
          <a:xfrm>
            <a:off x="521042" y="4955149"/>
            <a:ext cx="624429" cy="263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043A97-671F-4BDB-3A5E-A69EC1242230}"/>
              </a:ext>
            </a:extLst>
          </p:cNvPr>
          <p:cNvSpPr/>
          <p:nvPr/>
        </p:nvSpPr>
        <p:spPr>
          <a:xfrm>
            <a:off x="2553568" y="4881099"/>
            <a:ext cx="312215" cy="263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29A6D267-5051-F58F-5384-926C9154254F}"/>
              </a:ext>
            </a:extLst>
          </p:cNvPr>
          <p:cNvSpPr txBox="1">
            <a:spLocks/>
          </p:cNvSpPr>
          <p:nvPr/>
        </p:nvSpPr>
        <p:spPr>
          <a:xfrm>
            <a:off x="82572" y="4933431"/>
            <a:ext cx="1140994" cy="382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8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4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0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6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00250" indent="-1714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2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Métabolisme</a:t>
            </a:r>
          </a:p>
        </p:txBody>
      </p:sp>
      <p:sp>
        <p:nvSpPr>
          <p:cNvPr id="28" name="Espace réservé du contenu 3">
            <a:extLst>
              <a:ext uri="{FF2B5EF4-FFF2-40B4-BE49-F238E27FC236}">
                <a16:creationId xmlns:a16="http://schemas.microsoft.com/office/drawing/2014/main" id="{1C1E87EA-4B81-1660-82A2-F0652FA71AF3}"/>
              </a:ext>
            </a:extLst>
          </p:cNvPr>
          <p:cNvSpPr txBox="1">
            <a:spLocks/>
          </p:cNvSpPr>
          <p:nvPr/>
        </p:nvSpPr>
        <p:spPr>
          <a:xfrm>
            <a:off x="901982" y="5150692"/>
            <a:ext cx="1140994" cy="38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8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4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0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6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00250" indent="-1714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2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Air expiré</a:t>
            </a:r>
          </a:p>
        </p:txBody>
      </p:sp>
      <p:sp>
        <p:nvSpPr>
          <p:cNvPr id="29" name="Espace réservé du contenu 3">
            <a:extLst>
              <a:ext uri="{FF2B5EF4-FFF2-40B4-BE49-F238E27FC236}">
                <a16:creationId xmlns:a16="http://schemas.microsoft.com/office/drawing/2014/main" id="{90DC6F8E-05AF-BCAA-B3F4-6BE34B9BC6E6}"/>
              </a:ext>
            </a:extLst>
          </p:cNvPr>
          <p:cNvSpPr txBox="1">
            <a:spLocks/>
          </p:cNvSpPr>
          <p:nvPr/>
        </p:nvSpPr>
        <p:spPr>
          <a:xfrm>
            <a:off x="1926700" y="4955148"/>
            <a:ext cx="1140994" cy="38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8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4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0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6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00250" indent="-1714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2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Peau</a:t>
            </a:r>
          </a:p>
        </p:txBody>
      </p:sp>
      <p:sp>
        <p:nvSpPr>
          <p:cNvPr id="30" name="Espace réservé du contenu 3">
            <a:extLst>
              <a:ext uri="{FF2B5EF4-FFF2-40B4-BE49-F238E27FC236}">
                <a16:creationId xmlns:a16="http://schemas.microsoft.com/office/drawing/2014/main" id="{B90EEBA8-AA13-538C-4186-71770C2A2CA3}"/>
              </a:ext>
            </a:extLst>
          </p:cNvPr>
          <p:cNvSpPr txBox="1">
            <a:spLocks/>
          </p:cNvSpPr>
          <p:nvPr/>
        </p:nvSpPr>
        <p:spPr>
          <a:xfrm>
            <a:off x="3701375" y="1927939"/>
            <a:ext cx="2196677" cy="657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8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4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0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6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00250" indent="-1714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2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Mesure d’une température WBGT</a:t>
            </a:r>
          </a:p>
        </p:txBody>
      </p:sp>
      <p:sp>
        <p:nvSpPr>
          <p:cNvPr id="34" name="Espace réservé du contenu 3">
            <a:extLst>
              <a:ext uri="{FF2B5EF4-FFF2-40B4-BE49-F238E27FC236}">
                <a16:creationId xmlns:a16="http://schemas.microsoft.com/office/drawing/2014/main" id="{68C398DE-CDC1-2DAD-FFB7-4BF3CAA0EE62}"/>
              </a:ext>
            </a:extLst>
          </p:cNvPr>
          <p:cNvSpPr txBox="1">
            <a:spLocks/>
          </p:cNvSpPr>
          <p:nvPr/>
        </p:nvSpPr>
        <p:spPr>
          <a:xfrm>
            <a:off x="870082" y="1457998"/>
            <a:ext cx="1763581" cy="452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8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4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0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6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00250" indent="-1714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2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dirty="0">
                <a:solidFill>
                  <a:schemeClr val="tx1"/>
                </a:solidFill>
              </a:rPr>
              <a:t>Théorie</a:t>
            </a:r>
          </a:p>
        </p:txBody>
      </p:sp>
      <p:sp>
        <p:nvSpPr>
          <p:cNvPr id="35" name="Espace réservé du contenu 3">
            <a:extLst>
              <a:ext uri="{FF2B5EF4-FFF2-40B4-BE49-F238E27FC236}">
                <a16:creationId xmlns:a16="http://schemas.microsoft.com/office/drawing/2014/main" id="{38DF784E-CF59-7F91-E8CB-7B8BD2FB616B}"/>
              </a:ext>
            </a:extLst>
          </p:cNvPr>
          <p:cNvSpPr txBox="1">
            <a:spLocks/>
          </p:cNvSpPr>
          <p:nvPr/>
        </p:nvSpPr>
        <p:spPr>
          <a:xfrm>
            <a:off x="3865683" y="1478774"/>
            <a:ext cx="1763581" cy="452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8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4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0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6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00250" indent="-1714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2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dirty="0">
                <a:solidFill>
                  <a:schemeClr val="tx1"/>
                </a:solidFill>
              </a:rPr>
              <a:t>Terrain</a:t>
            </a:r>
          </a:p>
        </p:txBody>
      </p:sp>
      <p:sp>
        <p:nvSpPr>
          <p:cNvPr id="36" name="Espace réservé du contenu 3">
            <a:extLst>
              <a:ext uri="{FF2B5EF4-FFF2-40B4-BE49-F238E27FC236}">
                <a16:creationId xmlns:a16="http://schemas.microsoft.com/office/drawing/2014/main" id="{23FC020C-9367-0963-D079-A9368EED787D}"/>
              </a:ext>
            </a:extLst>
          </p:cNvPr>
          <p:cNvSpPr txBox="1">
            <a:spLocks/>
          </p:cNvSpPr>
          <p:nvPr/>
        </p:nvSpPr>
        <p:spPr>
          <a:xfrm>
            <a:off x="6769650" y="1495073"/>
            <a:ext cx="1871883" cy="5911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8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4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0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6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00250" indent="-1714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2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dirty="0">
                <a:solidFill>
                  <a:schemeClr val="tx1"/>
                </a:solidFill>
              </a:rPr>
              <a:t>Environnement</a:t>
            </a:r>
          </a:p>
        </p:txBody>
      </p:sp>
      <p:pic>
        <p:nvPicPr>
          <p:cNvPr id="37" name="Picture 13">
            <a:extLst>
              <a:ext uri="{FF2B5EF4-FFF2-40B4-BE49-F238E27FC236}">
                <a16:creationId xmlns:a16="http://schemas.microsoft.com/office/drawing/2014/main" id="{274FED22-028B-AE67-591C-8140FF05AA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33" b="3646"/>
          <a:stretch/>
        </p:blipFill>
        <p:spPr bwMode="auto">
          <a:xfrm>
            <a:off x="4210034" y="2923880"/>
            <a:ext cx="1103743" cy="14478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Espace réservé du contenu 3">
            <a:extLst>
              <a:ext uri="{FF2B5EF4-FFF2-40B4-BE49-F238E27FC236}">
                <a16:creationId xmlns:a16="http://schemas.microsoft.com/office/drawing/2014/main" id="{49817C37-EB06-3837-06A1-E802B0BF9E0C}"/>
              </a:ext>
            </a:extLst>
          </p:cNvPr>
          <p:cNvSpPr txBox="1">
            <a:spLocks/>
          </p:cNvSpPr>
          <p:nvPr/>
        </p:nvSpPr>
        <p:spPr>
          <a:xfrm>
            <a:off x="6444856" y="1931032"/>
            <a:ext cx="2699144" cy="657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8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4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0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6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00250" indent="-1714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2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Température ambiante, météorologie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E040A3ED-D3B0-5AFC-F81C-42AF6E653972}"/>
              </a:ext>
            </a:extLst>
          </p:cNvPr>
          <p:cNvSpPr txBox="1">
            <a:spLocks/>
          </p:cNvSpPr>
          <p:nvPr/>
        </p:nvSpPr>
        <p:spPr>
          <a:xfrm>
            <a:off x="552111" y="1907163"/>
            <a:ext cx="2396724" cy="452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8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4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0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6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00250" indent="-1714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2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Iso EN7933</a:t>
            </a:r>
          </a:p>
          <a:p>
            <a:pPr marL="0" indent="0" algn="ctr">
              <a:buNone/>
            </a:pPr>
            <a:r>
              <a:rPr lang="fr-F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Calcul énergétique </a:t>
            </a:r>
          </a:p>
        </p:txBody>
      </p:sp>
      <p:sp>
        <p:nvSpPr>
          <p:cNvPr id="39" name="Flèche : double flèche horizontale 38">
            <a:extLst>
              <a:ext uri="{FF2B5EF4-FFF2-40B4-BE49-F238E27FC236}">
                <a16:creationId xmlns:a16="http://schemas.microsoft.com/office/drawing/2014/main" id="{6663BB92-6E97-9321-E727-C6C79A2C2D28}"/>
              </a:ext>
            </a:extLst>
          </p:cNvPr>
          <p:cNvSpPr/>
          <p:nvPr/>
        </p:nvSpPr>
        <p:spPr>
          <a:xfrm>
            <a:off x="2938211" y="3536982"/>
            <a:ext cx="582292" cy="248062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èche : double flèche horizontale 39">
            <a:extLst>
              <a:ext uri="{FF2B5EF4-FFF2-40B4-BE49-F238E27FC236}">
                <a16:creationId xmlns:a16="http://schemas.microsoft.com/office/drawing/2014/main" id="{CEB89453-42CF-9212-E53E-EEC0A72EA5A4}"/>
              </a:ext>
            </a:extLst>
          </p:cNvPr>
          <p:cNvSpPr/>
          <p:nvPr/>
        </p:nvSpPr>
        <p:spPr>
          <a:xfrm>
            <a:off x="6067255" y="3523760"/>
            <a:ext cx="582292" cy="248062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 w="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C5D2B56-EF74-00C8-2A1B-8458CAF8D058}"/>
              </a:ext>
            </a:extLst>
          </p:cNvPr>
          <p:cNvSpPr/>
          <p:nvPr/>
        </p:nvSpPr>
        <p:spPr>
          <a:xfrm>
            <a:off x="247942" y="6051919"/>
            <a:ext cx="1350871" cy="57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9F4CD865-549B-3B61-8B2C-597E2EBA84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276" r="17530"/>
          <a:stretch/>
        </p:blipFill>
        <p:spPr>
          <a:xfrm>
            <a:off x="6972237" y="3194036"/>
            <a:ext cx="1704343" cy="933954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73C3CB41-92A0-FF21-4ACA-C437AB7705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249032" y="2188723"/>
            <a:ext cx="2839183" cy="197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65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4021" y="5427147"/>
            <a:ext cx="5644055" cy="562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itre 4"/>
          <p:cNvSpPr txBox="1">
            <a:spLocks/>
          </p:cNvSpPr>
          <p:nvPr/>
        </p:nvSpPr>
        <p:spPr>
          <a:xfrm>
            <a:off x="420077" y="376491"/>
            <a:ext cx="4627657" cy="51086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B61239"/>
                </a:solidFill>
                <a:latin typeface="Arial Unicode MS"/>
                <a:ea typeface="+mj-ea"/>
                <a:cs typeface="Arial Unicode MS"/>
              </a:defRPr>
            </a:lvl1pPr>
          </a:lstStyle>
          <a:p>
            <a:r>
              <a:rPr lang="fr-CH" sz="3200" dirty="0"/>
              <a:t>Plan</a:t>
            </a:r>
          </a:p>
        </p:txBody>
      </p:sp>
      <p:sp>
        <p:nvSpPr>
          <p:cNvPr id="4" name="Rectangle 3"/>
          <p:cNvSpPr/>
          <p:nvPr/>
        </p:nvSpPr>
        <p:spPr>
          <a:xfrm>
            <a:off x="854123" y="1364451"/>
            <a:ext cx="67876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400" dirty="0">
                <a:solidFill>
                  <a:srgbClr val="43484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C’est quoi le stress thermique 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400" dirty="0">
                <a:solidFill>
                  <a:srgbClr val="43484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 mesurer le stress thermique ?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400" dirty="0">
                <a:solidFill>
                  <a:srgbClr val="43484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Contrainte thermique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400" dirty="0">
                <a:solidFill>
                  <a:srgbClr val="43484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Astreinte thermique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400" dirty="0">
                <a:solidFill>
                  <a:srgbClr val="43484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Valeurs limites et recommandations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400" dirty="0">
                <a:solidFill>
                  <a:srgbClr val="43484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Enjeux et orientations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H" sz="2400" dirty="0">
              <a:solidFill>
                <a:srgbClr val="43484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008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 txBox="1">
            <a:spLocks/>
          </p:cNvSpPr>
          <p:nvPr/>
        </p:nvSpPr>
        <p:spPr>
          <a:xfrm>
            <a:off x="420077" y="376491"/>
            <a:ext cx="6047398" cy="51086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B61239"/>
                </a:solidFill>
                <a:latin typeface="Arial Unicode MS"/>
                <a:ea typeface="+mj-ea"/>
                <a:cs typeface="Arial Unicode MS"/>
              </a:defRPr>
            </a:lvl1pPr>
          </a:lstStyle>
          <a:p>
            <a:r>
              <a:rPr lang="fr-CH" sz="3200" dirty="0"/>
              <a:t>C’est quoi le stress thermique 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BE5D0B-307C-9B85-842E-46EAB817AC74}"/>
              </a:ext>
            </a:extLst>
          </p:cNvPr>
          <p:cNvSpPr/>
          <p:nvPr/>
        </p:nvSpPr>
        <p:spPr>
          <a:xfrm>
            <a:off x="610603" y="1206579"/>
            <a:ext cx="6655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H" sz="2400" dirty="0">
                <a:solidFill>
                  <a:srgbClr val="43484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stress thermique est une situation de </a:t>
            </a:r>
            <a:r>
              <a:rPr lang="fr-CH" sz="2400" b="1" dirty="0">
                <a:solidFill>
                  <a:srgbClr val="43484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déséquilibre</a:t>
            </a:r>
            <a:r>
              <a:rPr lang="fr-CH" sz="2400" dirty="0">
                <a:solidFill>
                  <a:srgbClr val="43484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 bilan énergétique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E22858-B1A6-5730-EB7E-686D4ECC90AE}"/>
              </a:ext>
            </a:extLst>
          </p:cNvPr>
          <p:cNvSpPr/>
          <p:nvPr/>
        </p:nvSpPr>
        <p:spPr>
          <a:xfrm>
            <a:off x="613072" y="2336393"/>
            <a:ext cx="3902935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000" dirty="0">
                <a:solidFill>
                  <a:srgbClr val="43484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corps produit de la chaleur, il faut l’éliminer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000" dirty="0">
                <a:solidFill>
                  <a:srgbClr val="43484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Maintenir une température centrale &lt;38°C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000" dirty="0">
                <a:solidFill>
                  <a:srgbClr val="43484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Transpiration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000" dirty="0">
                <a:solidFill>
                  <a:srgbClr val="43484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Expiration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000" dirty="0">
                <a:solidFill>
                  <a:srgbClr val="43484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Echange par radiation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000" dirty="0">
                <a:solidFill>
                  <a:srgbClr val="43484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Echange entre l’air et la peau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18D3FBD-BBC0-BDBC-F019-E56EE92D4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725" y="2467022"/>
            <a:ext cx="2661303" cy="284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07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 txBox="1">
            <a:spLocks/>
          </p:cNvSpPr>
          <p:nvPr/>
        </p:nvSpPr>
        <p:spPr>
          <a:xfrm>
            <a:off x="720939" y="659520"/>
            <a:ext cx="3542323" cy="110396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B61239"/>
                </a:solidFill>
                <a:latin typeface="Arial Unicode MS"/>
                <a:ea typeface="+mj-ea"/>
                <a:cs typeface="Arial Unicode MS"/>
              </a:defRPr>
            </a:lvl1pPr>
          </a:lstStyle>
          <a:p>
            <a:r>
              <a:rPr lang="fr-CH" sz="3200" dirty="0"/>
              <a:t>C’est quoi le stress thermique 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BE5D0B-307C-9B85-842E-46EAB817AC74}"/>
              </a:ext>
            </a:extLst>
          </p:cNvPr>
          <p:cNvSpPr/>
          <p:nvPr/>
        </p:nvSpPr>
        <p:spPr>
          <a:xfrm>
            <a:off x="1115738" y="3245554"/>
            <a:ext cx="665565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fr-CH" sz="3200" b="1" dirty="0">
              <a:solidFill>
                <a:srgbClr val="43484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fr-CH" sz="3200" dirty="0">
                <a:solidFill>
                  <a:srgbClr val="43484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Confort thermique ≠ Stress thermique </a:t>
            </a:r>
          </a:p>
          <a:p>
            <a:pPr>
              <a:spcAft>
                <a:spcPts val="600"/>
              </a:spcAft>
            </a:pPr>
            <a:endParaRPr lang="fr-CH" sz="3200" dirty="0">
              <a:solidFill>
                <a:srgbClr val="43484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DD2D6F4-2382-7106-6510-4EE1688FC6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03"/>
          <a:stretch/>
        </p:blipFill>
        <p:spPr>
          <a:xfrm>
            <a:off x="5181602" y="376491"/>
            <a:ext cx="2386517" cy="314893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E22858-B1A6-5730-EB7E-686D4ECC90AE}"/>
              </a:ext>
            </a:extLst>
          </p:cNvPr>
          <p:cNvSpPr/>
          <p:nvPr/>
        </p:nvSpPr>
        <p:spPr>
          <a:xfrm>
            <a:off x="540634" y="4615160"/>
            <a:ext cx="3902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000" dirty="0">
                <a:solidFill>
                  <a:srgbClr val="43484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Inconfortable, mais régulé par l’organisme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ECE572-09B8-39F5-764C-A1D9939C9EAB}"/>
              </a:ext>
            </a:extLst>
          </p:cNvPr>
          <p:cNvSpPr/>
          <p:nvPr/>
        </p:nvSpPr>
        <p:spPr>
          <a:xfrm>
            <a:off x="4700433" y="4615160"/>
            <a:ext cx="39029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000" dirty="0">
                <a:solidFill>
                  <a:srgbClr val="43484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Déséquilibre important, il faut prendre des mesures actives de régulation </a:t>
            </a:r>
          </a:p>
        </p:txBody>
      </p:sp>
    </p:spTree>
    <p:extLst>
      <p:ext uri="{BB962C8B-B14F-4D97-AF65-F5344CB8AC3E}">
        <p14:creationId xmlns:p14="http://schemas.microsoft.com/office/powerpoint/2010/main" val="3303757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C740C6C-3AF6-EB12-1517-424825F08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66B1-5D95-A84B-B76E-9182D90F246B}" type="slidenum">
              <a:rPr lang="fr-CH" smtClean="0"/>
              <a:pPr/>
              <a:t>5</a:t>
            </a:fld>
            <a:endParaRPr lang="fr-CH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220D83A-056C-4D31-F524-054159D74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7909"/>
            <a:ext cx="8229600" cy="825440"/>
          </a:xfrm>
        </p:spPr>
        <p:txBody>
          <a:bodyPr/>
          <a:lstStyle/>
          <a:p>
            <a:r>
              <a:rPr lang="fr-FR" dirty="0">
                <a:latin typeface="+mn-lt"/>
              </a:rPr>
              <a:t>Mesurer le stress thermique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AE6B0E-A548-087E-00C1-C07EB07F0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289" y="1637585"/>
            <a:ext cx="4406629" cy="1689274"/>
          </a:xfrm>
        </p:spPr>
        <p:txBody>
          <a:bodyPr/>
          <a:lstStyle/>
          <a:p>
            <a:r>
              <a:rPr lang="fr-FR" sz="2400" dirty="0">
                <a:latin typeface="+mn-lt"/>
              </a:rPr>
              <a:t>Mesurer la </a:t>
            </a:r>
            <a:r>
              <a:rPr lang="fr-FR" sz="2400" b="1" dirty="0">
                <a:latin typeface="+mn-lt"/>
              </a:rPr>
              <a:t>contrainte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200" dirty="0">
                <a:latin typeface="+mn-lt"/>
              </a:rPr>
              <a:t>Prévention, prévision  </a:t>
            </a:r>
          </a:p>
          <a:p>
            <a:pPr lvl="1">
              <a:buFont typeface="Symbol" panose="05050102010706020507" pitchFamily="18" charset="2"/>
              <a:buChar char=""/>
            </a:pPr>
            <a:r>
              <a:rPr lang="fr-FR" sz="2200" dirty="0">
                <a:latin typeface="+mn-lt"/>
              </a:rPr>
              <a:t>Réponse individuelle </a:t>
            </a:r>
          </a:p>
          <a:p>
            <a:pPr lvl="1"/>
            <a:endParaRPr lang="fr-FR" dirty="0">
              <a:latin typeface="+mn-lt"/>
            </a:endParaRP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2B29A046-8C16-B216-FB30-48800DDA4385}"/>
              </a:ext>
            </a:extLst>
          </p:cNvPr>
          <p:cNvSpPr txBox="1">
            <a:spLocks/>
          </p:cNvSpPr>
          <p:nvPr/>
        </p:nvSpPr>
        <p:spPr>
          <a:xfrm>
            <a:off x="418289" y="3326859"/>
            <a:ext cx="3842426" cy="1884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8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4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0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6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00250" indent="-1714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2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latin typeface="+mn-lt"/>
              </a:rPr>
              <a:t>Mesurer </a:t>
            </a:r>
            <a:r>
              <a:rPr lang="fr-FR" sz="2400" b="1" dirty="0">
                <a:latin typeface="+mn-lt"/>
              </a:rPr>
              <a:t>l’astreinte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200" dirty="0">
                <a:latin typeface="+mn-lt"/>
              </a:rPr>
              <a:t>Réponse, individuelle, efficacité</a:t>
            </a:r>
          </a:p>
          <a:p>
            <a:pPr lvl="1">
              <a:buFont typeface="Symbol" panose="05050102010706020507" pitchFamily="18" charset="2"/>
              <a:buChar char=""/>
            </a:pPr>
            <a:r>
              <a:rPr lang="fr-FR" sz="2200" dirty="0">
                <a:latin typeface="+mn-lt"/>
              </a:rPr>
              <a:t>Mise en œuvre, sphère privée</a:t>
            </a:r>
          </a:p>
          <a:p>
            <a:pPr marL="457200" lvl="1" indent="0">
              <a:buNone/>
            </a:pPr>
            <a:endParaRPr lang="fr-FR" dirty="0">
              <a:latin typeface="+mn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B16FD4A-7543-7F44-C8CC-E4B99F8A4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435" y="2328201"/>
            <a:ext cx="4139365" cy="2883542"/>
          </a:xfrm>
          <a:prstGeom prst="rect">
            <a:avLst/>
          </a:prstGeom>
        </p:spPr>
      </p:pic>
      <p:sp>
        <p:nvSpPr>
          <p:cNvPr id="8" name="Flèche : en arc 7">
            <a:extLst>
              <a:ext uri="{FF2B5EF4-FFF2-40B4-BE49-F238E27FC236}">
                <a16:creationId xmlns:a16="http://schemas.microsoft.com/office/drawing/2014/main" id="{72A0BAB8-AA1F-6CA5-1449-2A9931B68778}"/>
              </a:ext>
            </a:extLst>
          </p:cNvPr>
          <p:cNvSpPr/>
          <p:nvPr/>
        </p:nvSpPr>
        <p:spPr>
          <a:xfrm>
            <a:off x="5124046" y="5014838"/>
            <a:ext cx="1062746" cy="1045493"/>
          </a:xfrm>
          <a:prstGeom prst="circularArrow">
            <a:avLst>
              <a:gd name="adj1" fmla="val 9653"/>
              <a:gd name="adj2" fmla="val 1142319"/>
              <a:gd name="adj3" fmla="val 5791241"/>
              <a:gd name="adj4" fmla="val 11530071"/>
              <a:gd name="adj5" fmla="val 12500"/>
            </a:avLst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FCA65B9-EAAF-4292-D333-3CC5D4857ACA}"/>
              </a:ext>
            </a:extLst>
          </p:cNvPr>
          <p:cNvSpPr txBox="1"/>
          <p:nvPr/>
        </p:nvSpPr>
        <p:spPr>
          <a:xfrm>
            <a:off x="7110383" y="2328201"/>
            <a:ext cx="1343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9900"/>
                </a:solidFill>
              </a:rPr>
              <a:t>Contrainte</a:t>
            </a:r>
            <a:r>
              <a:rPr lang="en-US" sz="2000" dirty="0">
                <a:solidFill>
                  <a:srgbClr val="FF9900"/>
                </a:solidFill>
              </a:rPr>
              <a:t> 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9B5A5571-D49B-C4F2-C0DC-4A18703F28B2}"/>
              </a:ext>
            </a:extLst>
          </p:cNvPr>
          <p:cNvCxnSpPr>
            <a:cxnSpLocks/>
          </p:cNvCxnSpPr>
          <p:nvPr/>
        </p:nvCxnSpPr>
        <p:spPr>
          <a:xfrm flipH="1">
            <a:off x="6877667" y="2728311"/>
            <a:ext cx="418078" cy="598548"/>
          </a:xfrm>
          <a:prstGeom prst="straightConnector1">
            <a:avLst/>
          </a:prstGeom>
          <a:ln w="38100">
            <a:solidFill>
              <a:srgbClr val="FF99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6E2A81FC-643E-3C89-FC52-958BA4BA1B82}"/>
              </a:ext>
            </a:extLst>
          </p:cNvPr>
          <p:cNvSpPr txBox="1"/>
          <p:nvPr/>
        </p:nvSpPr>
        <p:spPr>
          <a:xfrm>
            <a:off x="4428073" y="5476888"/>
            <a:ext cx="1194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Astreinte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3079D66-BEC0-86DD-5A52-361478A0A00B}"/>
              </a:ext>
            </a:extLst>
          </p:cNvPr>
          <p:cNvSpPr txBox="1"/>
          <p:nvPr/>
        </p:nvSpPr>
        <p:spPr>
          <a:xfrm>
            <a:off x="4428073" y="6088761"/>
            <a:ext cx="2542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Déshydratation, Température centrale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A7826E9-4976-F1E1-AC82-511E5290451F}"/>
              </a:ext>
            </a:extLst>
          </p:cNvPr>
          <p:cNvSpPr txBox="1"/>
          <p:nvPr/>
        </p:nvSpPr>
        <p:spPr>
          <a:xfrm>
            <a:off x="7101403" y="1723965"/>
            <a:ext cx="1961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Environnement, vêtements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C60FB5B-455F-6752-3728-849FBD92998C}"/>
              </a:ext>
            </a:extLst>
          </p:cNvPr>
          <p:cNvSpPr txBox="1"/>
          <p:nvPr/>
        </p:nvSpPr>
        <p:spPr>
          <a:xfrm>
            <a:off x="7340557" y="5198529"/>
            <a:ext cx="148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 CDC 2024</a:t>
            </a:r>
          </a:p>
        </p:txBody>
      </p:sp>
    </p:spTree>
    <p:extLst>
      <p:ext uri="{BB962C8B-B14F-4D97-AF65-F5344CB8AC3E}">
        <p14:creationId xmlns:p14="http://schemas.microsoft.com/office/powerpoint/2010/main" val="3920496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510560B9-031C-B0FC-5592-ED87DED78B5E}"/>
              </a:ext>
            </a:extLst>
          </p:cNvPr>
          <p:cNvSpPr/>
          <p:nvPr/>
        </p:nvSpPr>
        <p:spPr>
          <a:xfrm rot="1537627">
            <a:off x="-631808" y="1205462"/>
            <a:ext cx="7071974" cy="5795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Flèche : en arc 59">
            <a:extLst>
              <a:ext uri="{FF2B5EF4-FFF2-40B4-BE49-F238E27FC236}">
                <a16:creationId xmlns:a16="http://schemas.microsoft.com/office/drawing/2014/main" id="{757F6EBD-3FD7-5256-7C25-D09FE44E9B0A}"/>
              </a:ext>
            </a:extLst>
          </p:cNvPr>
          <p:cNvSpPr/>
          <p:nvPr/>
        </p:nvSpPr>
        <p:spPr>
          <a:xfrm rot="3862547">
            <a:off x="2347787" y="2342796"/>
            <a:ext cx="2661252" cy="3166602"/>
          </a:xfrm>
          <a:prstGeom prst="circularArrow">
            <a:avLst>
              <a:gd name="adj1" fmla="val 17712"/>
              <a:gd name="adj2" fmla="val 1827083"/>
              <a:gd name="adj3" fmla="val 19727076"/>
              <a:gd name="adj4" fmla="val 14342806"/>
              <a:gd name="adj5" fmla="val 168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32EEE99A-0503-B456-F1BA-E1EFC295F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849"/>
          <a:stretch/>
        </p:blipFill>
        <p:spPr>
          <a:xfrm>
            <a:off x="2138932" y="2827552"/>
            <a:ext cx="2079575" cy="1969958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BCD399DE-D948-CAC7-6A2C-62C0BA300DC4}"/>
              </a:ext>
            </a:extLst>
          </p:cNvPr>
          <p:cNvSpPr/>
          <p:nvPr/>
        </p:nvSpPr>
        <p:spPr>
          <a:xfrm rot="1537627">
            <a:off x="1187627" y="2102336"/>
            <a:ext cx="3449030" cy="525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64104C0-5BD4-F61A-B240-EAC54164B7F4}"/>
              </a:ext>
            </a:extLst>
          </p:cNvPr>
          <p:cNvSpPr/>
          <p:nvPr/>
        </p:nvSpPr>
        <p:spPr>
          <a:xfrm rot="1537627">
            <a:off x="-843632" y="961970"/>
            <a:ext cx="2514171" cy="9949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" name="Flèche : droite 50">
            <a:extLst>
              <a:ext uri="{FF2B5EF4-FFF2-40B4-BE49-F238E27FC236}">
                <a16:creationId xmlns:a16="http://schemas.microsoft.com/office/drawing/2014/main" id="{6B971D49-5D3B-9C5F-9299-414F263393C6}"/>
              </a:ext>
            </a:extLst>
          </p:cNvPr>
          <p:cNvSpPr/>
          <p:nvPr/>
        </p:nvSpPr>
        <p:spPr>
          <a:xfrm rot="1512495">
            <a:off x="-898779" y="1863007"/>
            <a:ext cx="10090559" cy="1118003"/>
          </a:xfrm>
          <a:prstGeom prst="rightArrow">
            <a:avLst>
              <a:gd name="adj1" fmla="val 50000"/>
              <a:gd name="adj2" fmla="val 11387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C740C6C-3AF6-EB12-1517-424825F08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7300" y="6063074"/>
            <a:ext cx="500066" cy="285728"/>
          </a:xfrm>
        </p:spPr>
        <p:txBody>
          <a:bodyPr/>
          <a:lstStyle/>
          <a:p>
            <a:fld id="{E38066B1-5D95-A84B-B76E-9182D90F246B}" type="slidenum">
              <a:rPr lang="fr-CH" smtClean="0"/>
              <a:pPr/>
              <a:t>6</a:t>
            </a:fld>
            <a:endParaRPr lang="fr-CH" dirty="0"/>
          </a:p>
        </p:txBody>
      </p:sp>
      <p:sp>
        <p:nvSpPr>
          <p:cNvPr id="30" name="Espace réservé du contenu 3">
            <a:extLst>
              <a:ext uri="{FF2B5EF4-FFF2-40B4-BE49-F238E27FC236}">
                <a16:creationId xmlns:a16="http://schemas.microsoft.com/office/drawing/2014/main" id="{B90EEBA8-AA13-538C-4186-71770C2A2CA3}"/>
              </a:ext>
            </a:extLst>
          </p:cNvPr>
          <p:cNvSpPr txBox="1">
            <a:spLocks/>
          </p:cNvSpPr>
          <p:nvPr/>
        </p:nvSpPr>
        <p:spPr>
          <a:xfrm>
            <a:off x="4659350" y="3376714"/>
            <a:ext cx="2196677" cy="657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8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4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0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6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00250" indent="-1714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2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Température WBGT</a:t>
            </a:r>
          </a:p>
        </p:txBody>
      </p:sp>
      <p:sp>
        <p:nvSpPr>
          <p:cNvPr id="35" name="Espace réservé du contenu 3">
            <a:extLst>
              <a:ext uri="{FF2B5EF4-FFF2-40B4-BE49-F238E27FC236}">
                <a16:creationId xmlns:a16="http://schemas.microsoft.com/office/drawing/2014/main" id="{38DF784E-CF59-7F91-E8CB-7B8BD2FB616B}"/>
              </a:ext>
            </a:extLst>
          </p:cNvPr>
          <p:cNvSpPr txBox="1">
            <a:spLocks/>
          </p:cNvSpPr>
          <p:nvPr/>
        </p:nvSpPr>
        <p:spPr>
          <a:xfrm>
            <a:off x="2502803" y="1885666"/>
            <a:ext cx="1763581" cy="452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8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4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0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6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00250" indent="-1714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2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dirty="0">
                <a:solidFill>
                  <a:schemeClr val="tx1"/>
                </a:solidFill>
              </a:rPr>
              <a:t>Théorie</a:t>
            </a:r>
          </a:p>
        </p:txBody>
      </p:sp>
      <p:sp>
        <p:nvSpPr>
          <p:cNvPr id="36" name="Espace réservé du contenu 3">
            <a:extLst>
              <a:ext uri="{FF2B5EF4-FFF2-40B4-BE49-F238E27FC236}">
                <a16:creationId xmlns:a16="http://schemas.microsoft.com/office/drawing/2014/main" id="{23FC020C-9367-0963-D079-A9368EED787D}"/>
              </a:ext>
            </a:extLst>
          </p:cNvPr>
          <p:cNvSpPr txBox="1">
            <a:spLocks/>
          </p:cNvSpPr>
          <p:nvPr/>
        </p:nvSpPr>
        <p:spPr>
          <a:xfrm>
            <a:off x="7183280" y="4090992"/>
            <a:ext cx="1871883" cy="591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8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4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0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6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00250" indent="-1714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2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dirty="0">
                <a:solidFill>
                  <a:schemeClr val="tx1"/>
                </a:solidFill>
              </a:rPr>
              <a:t>Prédiction</a:t>
            </a:r>
          </a:p>
        </p:txBody>
      </p:sp>
      <p:pic>
        <p:nvPicPr>
          <p:cNvPr id="37" name="Picture 13">
            <a:extLst>
              <a:ext uri="{FF2B5EF4-FFF2-40B4-BE49-F238E27FC236}">
                <a16:creationId xmlns:a16="http://schemas.microsoft.com/office/drawing/2014/main" id="{274FED22-028B-AE67-591C-8140FF05AA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3" b="3646"/>
          <a:stretch/>
        </p:blipFill>
        <p:spPr bwMode="auto">
          <a:xfrm>
            <a:off x="5340864" y="3696592"/>
            <a:ext cx="966234" cy="1267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Espace réservé du contenu 3">
            <a:extLst>
              <a:ext uri="{FF2B5EF4-FFF2-40B4-BE49-F238E27FC236}">
                <a16:creationId xmlns:a16="http://schemas.microsoft.com/office/drawing/2014/main" id="{49817C37-EB06-3837-06A1-E802B0BF9E0C}"/>
              </a:ext>
            </a:extLst>
          </p:cNvPr>
          <p:cNvSpPr txBox="1">
            <a:spLocks/>
          </p:cNvSpPr>
          <p:nvPr/>
        </p:nvSpPr>
        <p:spPr>
          <a:xfrm>
            <a:off x="6729720" y="4495714"/>
            <a:ext cx="2699144" cy="657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8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4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0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6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00250" indent="-1714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2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Température ambiante, météorologie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C5D2B56-EF74-00C8-2A1B-8458CAF8D058}"/>
              </a:ext>
            </a:extLst>
          </p:cNvPr>
          <p:cNvSpPr/>
          <p:nvPr/>
        </p:nvSpPr>
        <p:spPr>
          <a:xfrm>
            <a:off x="247942" y="6051919"/>
            <a:ext cx="1350871" cy="575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9F4CD865-549B-3B61-8B2C-597E2EBA84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76" r="17530"/>
          <a:stretch/>
        </p:blipFill>
        <p:spPr>
          <a:xfrm>
            <a:off x="7183280" y="5073974"/>
            <a:ext cx="1594843" cy="933954"/>
          </a:xfrm>
          <a:prstGeom prst="rect">
            <a:avLst/>
          </a:prstGeom>
        </p:spPr>
      </p:pic>
      <p:sp>
        <p:nvSpPr>
          <p:cNvPr id="50" name="Espace réservé du contenu 3">
            <a:extLst>
              <a:ext uri="{FF2B5EF4-FFF2-40B4-BE49-F238E27FC236}">
                <a16:creationId xmlns:a16="http://schemas.microsoft.com/office/drawing/2014/main" id="{9F712B35-1BD3-4F84-5CA6-B97D269DF7A0}"/>
              </a:ext>
            </a:extLst>
          </p:cNvPr>
          <p:cNvSpPr txBox="1">
            <a:spLocks/>
          </p:cNvSpPr>
          <p:nvPr/>
        </p:nvSpPr>
        <p:spPr>
          <a:xfrm>
            <a:off x="4785390" y="2924240"/>
            <a:ext cx="1763581" cy="452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8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4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0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6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00250" indent="-1714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2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dirty="0">
                <a:solidFill>
                  <a:schemeClr val="tx1"/>
                </a:solidFill>
              </a:rPr>
              <a:t>Mesure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220D83A-056C-4D31-F524-054159D74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444" y="30525"/>
            <a:ext cx="8229600" cy="825440"/>
          </a:xfrm>
        </p:spPr>
        <p:txBody>
          <a:bodyPr/>
          <a:lstStyle/>
          <a:p>
            <a:r>
              <a:rPr lang="fr-FR" dirty="0">
                <a:latin typeface="+mn-lt"/>
              </a:rPr>
              <a:t>Mesurer le stress thermique</a:t>
            </a:r>
          </a:p>
        </p:txBody>
      </p:sp>
      <p:sp>
        <p:nvSpPr>
          <p:cNvPr id="34" name="Espace réservé du contenu 3">
            <a:extLst>
              <a:ext uri="{FF2B5EF4-FFF2-40B4-BE49-F238E27FC236}">
                <a16:creationId xmlns:a16="http://schemas.microsoft.com/office/drawing/2014/main" id="{68C398DE-CDC1-2DAD-FFB7-4BF3CAA0EE62}"/>
              </a:ext>
            </a:extLst>
          </p:cNvPr>
          <p:cNvSpPr txBox="1">
            <a:spLocks/>
          </p:cNvSpPr>
          <p:nvPr/>
        </p:nvSpPr>
        <p:spPr>
          <a:xfrm>
            <a:off x="145144" y="679632"/>
            <a:ext cx="1763581" cy="452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8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4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0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6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00250" indent="-1714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2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dirty="0">
                <a:solidFill>
                  <a:schemeClr val="tx1"/>
                </a:solidFill>
              </a:rPr>
              <a:t>Réalité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E1A13A3E-E3A5-8332-EAAC-FD3D93A08427}"/>
              </a:ext>
            </a:extLst>
          </p:cNvPr>
          <p:cNvSpPr txBox="1"/>
          <p:nvPr/>
        </p:nvSpPr>
        <p:spPr>
          <a:xfrm>
            <a:off x="2203317" y="2231142"/>
            <a:ext cx="23080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ISO EN7933</a:t>
            </a:r>
          </a:p>
          <a:p>
            <a:pPr marL="0" indent="0" algn="ctr">
              <a:buNone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Calcul énergétique</a:t>
            </a:r>
          </a:p>
        </p:txBody>
      </p:sp>
      <p:sp>
        <p:nvSpPr>
          <p:cNvPr id="59" name="Flèche : en arc 58">
            <a:extLst>
              <a:ext uri="{FF2B5EF4-FFF2-40B4-BE49-F238E27FC236}">
                <a16:creationId xmlns:a16="http://schemas.microsoft.com/office/drawing/2014/main" id="{918C6051-416E-FEB6-3081-84754584F28F}"/>
              </a:ext>
            </a:extLst>
          </p:cNvPr>
          <p:cNvSpPr/>
          <p:nvPr/>
        </p:nvSpPr>
        <p:spPr>
          <a:xfrm rot="3862547">
            <a:off x="-295305" y="1673300"/>
            <a:ext cx="2621899" cy="2825406"/>
          </a:xfrm>
          <a:prstGeom prst="circularArrow">
            <a:avLst>
              <a:gd name="adj1" fmla="val 16808"/>
              <a:gd name="adj2" fmla="val 1827083"/>
              <a:gd name="adj3" fmla="val 19650298"/>
              <a:gd name="adj4" fmla="val 13832717"/>
              <a:gd name="adj5" fmla="val 168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73C3CB41-92A0-FF21-4ACA-C437AB770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044" y="1111140"/>
            <a:ext cx="1607779" cy="1120002"/>
          </a:xfrm>
          <a:prstGeom prst="rect">
            <a:avLst/>
          </a:prstGeom>
        </p:spPr>
      </p:pic>
      <p:sp>
        <p:nvSpPr>
          <p:cNvPr id="62" name="Flèche : en arc 61">
            <a:extLst>
              <a:ext uri="{FF2B5EF4-FFF2-40B4-BE49-F238E27FC236}">
                <a16:creationId xmlns:a16="http://schemas.microsoft.com/office/drawing/2014/main" id="{D4793AFB-0418-C213-4FDA-810D3DE44C56}"/>
              </a:ext>
            </a:extLst>
          </p:cNvPr>
          <p:cNvSpPr/>
          <p:nvPr/>
        </p:nvSpPr>
        <p:spPr>
          <a:xfrm rot="747115" flipV="1">
            <a:off x="5500897" y="1159017"/>
            <a:ext cx="1913011" cy="2143631"/>
          </a:xfrm>
          <a:prstGeom prst="circularArrow">
            <a:avLst>
              <a:gd name="adj1" fmla="val 17712"/>
              <a:gd name="adj2" fmla="val 1827083"/>
              <a:gd name="adj3" fmla="val 19727076"/>
              <a:gd name="adj4" fmla="val 15425885"/>
              <a:gd name="adj5" fmla="val 168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3" name="Espace réservé du contenu 3">
            <a:extLst>
              <a:ext uri="{FF2B5EF4-FFF2-40B4-BE49-F238E27FC236}">
                <a16:creationId xmlns:a16="http://schemas.microsoft.com/office/drawing/2014/main" id="{32F82BD2-208B-156E-21D5-DB88D267992C}"/>
              </a:ext>
            </a:extLst>
          </p:cNvPr>
          <p:cNvSpPr txBox="1">
            <a:spLocks/>
          </p:cNvSpPr>
          <p:nvPr/>
        </p:nvSpPr>
        <p:spPr>
          <a:xfrm>
            <a:off x="220537" y="3884661"/>
            <a:ext cx="1514196" cy="657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8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4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0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6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00250" indent="-1714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2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État de santé, variabilité</a:t>
            </a:r>
          </a:p>
        </p:txBody>
      </p:sp>
      <p:sp>
        <p:nvSpPr>
          <p:cNvPr id="64" name="Espace réservé du contenu 3">
            <a:extLst>
              <a:ext uri="{FF2B5EF4-FFF2-40B4-BE49-F238E27FC236}">
                <a16:creationId xmlns:a16="http://schemas.microsoft.com/office/drawing/2014/main" id="{238FA873-5F6E-C768-5A4F-8775296852F2}"/>
              </a:ext>
            </a:extLst>
          </p:cNvPr>
          <p:cNvSpPr txBox="1">
            <a:spLocks/>
          </p:cNvSpPr>
          <p:nvPr/>
        </p:nvSpPr>
        <p:spPr>
          <a:xfrm>
            <a:off x="3075752" y="4945367"/>
            <a:ext cx="1514196" cy="657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8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4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0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6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00250" indent="-1714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2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Sudation, bilan énergétique</a:t>
            </a:r>
          </a:p>
        </p:txBody>
      </p:sp>
      <p:sp>
        <p:nvSpPr>
          <p:cNvPr id="65" name="Espace réservé du contenu 3">
            <a:extLst>
              <a:ext uri="{FF2B5EF4-FFF2-40B4-BE49-F238E27FC236}">
                <a16:creationId xmlns:a16="http://schemas.microsoft.com/office/drawing/2014/main" id="{7901E14E-A2D4-F18D-3B4E-4682310EDD3A}"/>
              </a:ext>
            </a:extLst>
          </p:cNvPr>
          <p:cNvSpPr txBox="1">
            <a:spLocks/>
          </p:cNvSpPr>
          <p:nvPr/>
        </p:nvSpPr>
        <p:spPr>
          <a:xfrm>
            <a:off x="6912450" y="1794138"/>
            <a:ext cx="1664789" cy="657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8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4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0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6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00250" indent="-1714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2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Conditions locale, ombrage…</a:t>
            </a:r>
          </a:p>
        </p:txBody>
      </p:sp>
    </p:spTree>
    <p:extLst>
      <p:ext uri="{BB962C8B-B14F-4D97-AF65-F5344CB8AC3E}">
        <p14:creationId xmlns:p14="http://schemas.microsoft.com/office/powerpoint/2010/main" val="2909014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765889C7-24D1-4ED1-ADF1-B6133CF4D4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69" r="-2" b="-2"/>
          <a:stretch/>
        </p:blipFill>
        <p:spPr>
          <a:xfrm>
            <a:off x="4708349" y="3474549"/>
            <a:ext cx="4302713" cy="2884398"/>
          </a:xfrm>
          <a:prstGeom prst="rect">
            <a:avLst/>
          </a:prstGeom>
        </p:spPr>
      </p:pic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B5AE4968-39B9-431C-8E61-8D93BCC59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651" t="11098" r="5281" b="1"/>
          <a:stretch/>
        </p:blipFill>
        <p:spPr>
          <a:xfrm>
            <a:off x="381000" y="4294361"/>
            <a:ext cx="4100280" cy="232512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9BD3D-49C2-4C3D-AAED-2A7CB888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9706" y="6452010"/>
            <a:ext cx="2057400" cy="27384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>
              <a:spcAft>
                <a:spcPts val="450"/>
              </a:spcAft>
            </a:pPr>
            <a:fld id="{BEDD8C4D-6A4E-4528-8D14-10B68D6FA4F2}" type="slidenum">
              <a:rPr lang="en-US" smtClean="0"/>
              <a:pPr>
                <a:spcAft>
                  <a:spcPts val="450"/>
                </a:spcAft>
              </a:pPr>
              <a:t>7</a:t>
            </a:fld>
            <a:endParaRPr lang="en-US" dirty="0"/>
          </a:p>
        </p:txBody>
      </p:sp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F24A0C48-C8DD-43D6-0CA3-FB43BD20328A}"/>
              </a:ext>
            </a:extLst>
          </p:cNvPr>
          <p:cNvSpPr txBox="1">
            <a:spLocks/>
          </p:cNvSpPr>
          <p:nvPr/>
        </p:nvSpPr>
        <p:spPr>
          <a:xfrm>
            <a:off x="804521" y="3156487"/>
            <a:ext cx="3295934" cy="871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8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4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0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6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00250" indent="-1714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2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Effet de la radiation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D7B3008A-CEAD-77D7-29D7-B9AE013C2C2D}"/>
              </a:ext>
            </a:extLst>
          </p:cNvPr>
          <p:cNvCxnSpPr>
            <a:cxnSpLocks/>
          </p:cNvCxnSpPr>
          <p:nvPr/>
        </p:nvCxnSpPr>
        <p:spPr>
          <a:xfrm>
            <a:off x="2063973" y="3625424"/>
            <a:ext cx="624798" cy="1142519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9517342E-3CDD-BDD5-9A28-2F4DF1277826}"/>
              </a:ext>
            </a:extLst>
          </p:cNvPr>
          <p:cNvSpPr txBox="1">
            <a:spLocks/>
          </p:cNvSpPr>
          <p:nvPr/>
        </p:nvSpPr>
        <p:spPr>
          <a:xfrm>
            <a:off x="381000" y="1162546"/>
            <a:ext cx="5987143" cy="1692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8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4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0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6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00250" indent="-1714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2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latin typeface="+mn-lt"/>
              </a:rPr>
              <a:t>Mesure de référence WBGT</a:t>
            </a:r>
          </a:p>
          <a:p>
            <a:pPr lvl="1"/>
            <a:r>
              <a:rPr lang="fr-FR" sz="2000" dirty="0">
                <a:latin typeface="+mn-lt"/>
                <a:cs typeface="Calibri" panose="020F0502020204030204" pitchFamily="34" charset="0"/>
              </a:rPr>
              <a:t>3 mesures de température</a:t>
            </a:r>
          </a:p>
          <a:p>
            <a:pPr lvl="1"/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Estimation de la convection et de la radiation </a:t>
            </a:r>
          </a:p>
          <a:p>
            <a:pPr marL="0" indent="0">
              <a:buFont typeface="Arial"/>
              <a:buNone/>
            </a:pPr>
            <a:endParaRPr lang="en-US" sz="2000" dirty="0"/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5E39D343-0DF8-7203-2279-0C321EC5F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7909"/>
            <a:ext cx="8229600" cy="825440"/>
          </a:xfrm>
        </p:spPr>
        <p:txBody>
          <a:bodyPr/>
          <a:lstStyle/>
          <a:p>
            <a:r>
              <a:rPr lang="fr-FR" dirty="0">
                <a:latin typeface="+mn-lt"/>
              </a:rPr>
              <a:t>Mesurer le stress thermique</a:t>
            </a: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9F719D07-EE0F-13D8-6609-5D3031842D07}"/>
              </a:ext>
            </a:extLst>
          </p:cNvPr>
          <p:cNvSpPr txBox="1">
            <a:spLocks/>
          </p:cNvSpPr>
          <p:nvPr/>
        </p:nvSpPr>
        <p:spPr>
          <a:xfrm>
            <a:off x="4659898" y="2948319"/>
            <a:ext cx="4484102" cy="493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8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4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0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6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00250" indent="-1714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2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Préparation base de coffrage de dalle</a:t>
            </a:r>
          </a:p>
        </p:txBody>
      </p:sp>
    </p:spTree>
    <p:extLst>
      <p:ext uri="{BB962C8B-B14F-4D97-AF65-F5344CB8AC3E}">
        <p14:creationId xmlns:p14="http://schemas.microsoft.com/office/powerpoint/2010/main" val="3822575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9BD3D-49C2-4C3D-AAED-2A7CB888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9706" y="6452010"/>
            <a:ext cx="2057400" cy="27384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>
              <a:spcAft>
                <a:spcPts val="450"/>
              </a:spcAft>
            </a:pPr>
            <a:fld id="{BEDD8C4D-6A4E-4528-8D14-10B68D6FA4F2}" type="slidenum">
              <a:rPr lang="en-US" smtClean="0"/>
              <a:pPr>
                <a:spcAft>
                  <a:spcPts val="450"/>
                </a:spcAft>
              </a:pPr>
              <a:t>8</a:t>
            </a:fld>
            <a:endParaRPr lang="en-US" dirty="0"/>
          </a:p>
        </p:txBody>
      </p:sp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9517342E-3CDD-BDD5-9A28-2F4DF1277826}"/>
              </a:ext>
            </a:extLst>
          </p:cNvPr>
          <p:cNvSpPr txBox="1">
            <a:spLocks/>
          </p:cNvSpPr>
          <p:nvPr/>
        </p:nvSpPr>
        <p:spPr>
          <a:xfrm>
            <a:off x="457199" y="3632447"/>
            <a:ext cx="5987143" cy="11600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8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4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0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6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00250" indent="-1714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2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latin typeface="+mn-lt"/>
              </a:rPr>
              <a:t>Prévision construction-Vaud </a:t>
            </a:r>
          </a:p>
          <a:p>
            <a:pPr lvl="1"/>
            <a:r>
              <a:rPr lang="fr-FR" sz="2000" dirty="0">
                <a:latin typeface="+mn-lt"/>
                <a:cs typeface="Calibri" panose="020F0502020204030204" pitchFamily="34" charset="0"/>
              </a:rPr>
              <a:t>Cartographie météo</a:t>
            </a:r>
          </a:p>
          <a:p>
            <a:pPr lvl="1"/>
            <a:r>
              <a:rPr lang="fr-FR" sz="2000" dirty="0">
                <a:latin typeface="+mn-lt"/>
                <a:cs typeface="Calibri" panose="020F0502020204030204" pitchFamily="34" charset="0"/>
              </a:rPr>
              <a:t>Par régions</a:t>
            </a: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5E39D343-0DF8-7203-2279-0C321EC5F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7909"/>
            <a:ext cx="8229600" cy="825440"/>
          </a:xfrm>
        </p:spPr>
        <p:txBody>
          <a:bodyPr/>
          <a:lstStyle/>
          <a:p>
            <a:r>
              <a:rPr lang="fr-FR" dirty="0">
                <a:latin typeface="+mn-lt"/>
              </a:rPr>
              <a:t>Utiliser les données environnementales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2A65CEB-A4DC-FF42-782C-BD6E32CB4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91" y="5015500"/>
            <a:ext cx="6546715" cy="167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2CE1CFDD-BF45-72E2-3656-103D97CE02FF}"/>
              </a:ext>
            </a:extLst>
          </p:cNvPr>
          <p:cNvSpPr txBox="1">
            <a:spLocks/>
          </p:cNvSpPr>
          <p:nvPr/>
        </p:nvSpPr>
        <p:spPr>
          <a:xfrm>
            <a:off x="457199" y="2435287"/>
            <a:ext cx="4980564" cy="11600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8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4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0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6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00250" indent="-1714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2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latin typeface="+mn-lt"/>
              </a:rPr>
              <a:t>Système alerte canicule </a:t>
            </a:r>
          </a:p>
          <a:p>
            <a:pPr lvl="1"/>
            <a:r>
              <a:rPr lang="fr-FR" sz="2000" dirty="0">
                <a:latin typeface="+mn-lt"/>
                <a:cs typeface="Calibri" panose="020F0502020204030204" pitchFamily="34" charset="0"/>
              </a:rPr>
              <a:t>Température ambiante</a:t>
            </a:r>
          </a:p>
          <a:p>
            <a:pPr lvl="1"/>
            <a:r>
              <a:rPr lang="fr-FR" sz="2000" dirty="0">
                <a:latin typeface="+mn-lt"/>
                <a:cs typeface="Calibri" panose="020F0502020204030204" pitchFamily="34" charset="0"/>
              </a:rPr>
              <a:t>Sur plusieurs jours </a:t>
            </a:r>
          </a:p>
          <a:p>
            <a:pPr lvl="1"/>
            <a:endParaRPr lang="fr-FR" sz="20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5EF788FF-5D66-574C-FB97-4AEBBCB84341}"/>
              </a:ext>
            </a:extLst>
          </p:cNvPr>
          <p:cNvSpPr txBox="1">
            <a:spLocks/>
          </p:cNvSpPr>
          <p:nvPr/>
        </p:nvSpPr>
        <p:spPr>
          <a:xfrm>
            <a:off x="457199" y="1239535"/>
            <a:ext cx="4980564" cy="11600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8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4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20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6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00250" indent="-171450" algn="l" defTabSz="914400" rtl="0" eaLnBrk="1" latinLnBrk="0" hangingPunct="1">
              <a:spcBef>
                <a:spcPct val="20000"/>
              </a:spcBef>
              <a:buClr>
                <a:srgbClr val="B61239"/>
              </a:buClr>
              <a:buFont typeface="Arial"/>
              <a:buChar char="•"/>
              <a:defRPr sz="1200" kern="1200">
                <a:solidFill>
                  <a:srgbClr val="43484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latin typeface="+mn-lt"/>
              </a:rPr>
              <a:t>Heat stress index</a:t>
            </a:r>
          </a:p>
          <a:p>
            <a:pPr lvl="1"/>
            <a:r>
              <a:rPr lang="fr-FR" sz="2000" dirty="0">
                <a:latin typeface="+mn-lt"/>
                <a:cs typeface="Calibri" panose="020F0502020204030204" pitchFamily="34" charset="0"/>
              </a:rPr>
              <a:t>Cartographie météo</a:t>
            </a:r>
          </a:p>
          <a:p>
            <a:pPr lvl="1"/>
            <a:r>
              <a:rPr lang="fr-FR" sz="2000" dirty="0">
                <a:latin typeface="+mn-lt"/>
                <a:cs typeface="Calibri" panose="020F0502020204030204" pitchFamily="34" charset="0"/>
              </a:rPr>
              <a:t>Estimation du </a:t>
            </a:r>
          </a:p>
        </p:txBody>
      </p:sp>
      <p:sp>
        <p:nvSpPr>
          <p:cNvPr id="17" name="Parenthèse fermante 16">
            <a:extLst>
              <a:ext uri="{FF2B5EF4-FFF2-40B4-BE49-F238E27FC236}">
                <a16:creationId xmlns:a16="http://schemas.microsoft.com/office/drawing/2014/main" id="{71DC3411-8BB0-4BBB-F8C6-9C3DF25BECF2}"/>
              </a:ext>
            </a:extLst>
          </p:cNvPr>
          <p:cNvSpPr/>
          <p:nvPr/>
        </p:nvSpPr>
        <p:spPr>
          <a:xfrm>
            <a:off x="5019472" y="2548647"/>
            <a:ext cx="87549" cy="2013625"/>
          </a:xfrm>
          <a:prstGeom prst="rightBracket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C0AF6AF-A4D3-44EC-AB3D-2C7F33D986AA}"/>
              </a:ext>
            </a:extLst>
          </p:cNvPr>
          <p:cNvSpPr txBox="1"/>
          <p:nvPr/>
        </p:nvSpPr>
        <p:spPr>
          <a:xfrm>
            <a:off x="5277023" y="3232293"/>
            <a:ext cx="23346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Canicule ≠ stress thermique</a:t>
            </a:r>
          </a:p>
        </p:txBody>
      </p:sp>
    </p:spTree>
    <p:extLst>
      <p:ext uri="{BB962C8B-B14F-4D97-AF65-F5344CB8AC3E}">
        <p14:creationId xmlns:p14="http://schemas.microsoft.com/office/powerpoint/2010/main" val="1726133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2249" y="5381405"/>
            <a:ext cx="5644055" cy="562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itre 4"/>
          <p:cNvSpPr txBox="1">
            <a:spLocks/>
          </p:cNvSpPr>
          <p:nvPr/>
        </p:nvSpPr>
        <p:spPr>
          <a:xfrm>
            <a:off x="420077" y="376491"/>
            <a:ext cx="7402597" cy="51086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B61239"/>
                </a:solidFill>
                <a:latin typeface="Arial Unicode MS"/>
                <a:ea typeface="+mj-ea"/>
                <a:cs typeface="Arial Unicode MS"/>
              </a:defRPr>
            </a:lvl1pPr>
          </a:lstStyle>
          <a:p>
            <a:r>
              <a:rPr lang="fr-CH" sz="3200" dirty="0"/>
              <a:t>Prendre en compte l’activité physique</a:t>
            </a:r>
          </a:p>
        </p:txBody>
      </p:sp>
      <p:sp>
        <p:nvSpPr>
          <p:cNvPr id="4" name="Rectangle 3"/>
          <p:cNvSpPr/>
          <p:nvPr/>
        </p:nvSpPr>
        <p:spPr>
          <a:xfrm>
            <a:off x="621725" y="1425852"/>
            <a:ext cx="7403594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400" dirty="0">
                <a:solidFill>
                  <a:srgbClr val="43484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Grande variation de production d’énergie en fonction de l’activité métabolique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H" sz="2400" dirty="0">
              <a:solidFill>
                <a:srgbClr val="43484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H" sz="2400" dirty="0">
              <a:solidFill>
                <a:srgbClr val="43484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H" dirty="0">
              <a:solidFill>
                <a:srgbClr val="43484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9C3C38C6-BF81-D6B2-AAEE-9293A57AB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844031"/>
              </p:ext>
            </p:extLst>
          </p:nvPr>
        </p:nvGraphicFramePr>
        <p:xfrm>
          <a:off x="746076" y="2667636"/>
          <a:ext cx="6582771" cy="3675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257">
                  <a:extLst>
                    <a:ext uri="{9D8B030D-6E8A-4147-A177-3AD203B41FA5}">
                      <a16:colId xmlns:a16="http://schemas.microsoft.com/office/drawing/2014/main" val="1205951163"/>
                    </a:ext>
                  </a:extLst>
                </a:gridCol>
                <a:gridCol w="2429335">
                  <a:extLst>
                    <a:ext uri="{9D8B030D-6E8A-4147-A177-3AD203B41FA5}">
                      <a16:colId xmlns:a16="http://schemas.microsoft.com/office/drawing/2014/main" val="3212358885"/>
                    </a:ext>
                  </a:extLst>
                </a:gridCol>
                <a:gridCol w="1959179">
                  <a:extLst>
                    <a:ext uri="{9D8B030D-6E8A-4147-A177-3AD203B41FA5}">
                      <a16:colId xmlns:a16="http://schemas.microsoft.com/office/drawing/2014/main" val="1352809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Activité</a:t>
                      </a:r>
                      <a:r>
                        <a:rPr lang="en-US" dirty="0"/>
                        <a:t> physique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Exemples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Energie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produite</a:t>
                      </a:r>
                      <a:r>
                        <a:rPr lang="en-US" dirty="0"/>
                        <a:t> [W]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236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Repos, position assise</a:t>
                      </a:r>
                      <a:endParaRPr lang="fr-CH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500152"/>
                  </a:ext>
                </a:extLst>
              </a:tr>
              <a:tr h="470363">
                <a:tc>
                  <a:txBody>
                    <a:bodyPr/>
                    <a:lstStyle/>
                    <a:p>
                      <a:r>
                        <a:rPr lang="en-US" dirty="0" err="1"/>
                        <a:t>Faible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Percer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fraiser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294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Modérée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Travail soutenu des mains et des bras</a:t>
                      </a:r>
                      <a:endParaRPr lang="fr-CH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870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Elevée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fr-C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Pelletage</a:t>
                      </a:r>
                    </a:p>
                    <a:p>
                      <a:r>
                        <a:rPr lang="fr-C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Travail au marteau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009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Très </a:t>
                      </a:r>
                      <a:r>
                        <a:rPr lang="en-US" dirty="0" err="1"/>
                        <a:t>élevé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monter des escaliers, excavation à un rythme intensif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517386"/>
                  </a:ext>
                </a:extLst>
              </a:tr>
            </a:tbl>
          </a:graphicData>
        </a:graphic>
      </p:graphicFrame>
      <p:sp>
        <p:nvSpPr>
          <p:cNvPr id="13" name="Flèche : courbe vers la gauche 12">
            <a:extLst>
              <a:ext uri="{FF2B5EF4-FFF2-40B4-BE49-F238E27FC236}">
                <a16:creationId xmlns:a16="http://schemas.microsoft.com/office/drawing/2014/main" id="{CF566CE4-1AD3-B808-A70B-8AFDCFA26131}"/>
              </a:ext>
            </a:extLst>
          </p:cNvPr>
          <p:cNvSpPr/>
          <p:nvPr/>
        </p:nvSpPr>
        <p:spPr>
          <a:xfrm>
            <a:off x="7058399" y="3503344"/>
            <a:ext cx="764275" cy="23332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72028B-3114-AF44-5FFE-4400BB0851C0}"/>
              </a:ext>
            </a:extLst>
          </p:cNvPr>
          <p:cNvSpPr/>
          <p:nvPr/>
        </p:nvSpPr>
        <p:spPr>
          <a:xfrm>
            <a:off x="7924801" y="3950938"/>
            <a:ext cx="12192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H" sz="2000" dirty="0">
                <a:solidFill>
                  <a:srgbClr val="43484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Presque 5x plus !</a:t>
            </a:r>
          </a:p>
          <a:p>
            <a:pPr>
              <a:spcAft>
                <a:spcPts val="600"/>
              </a:spcAft>
            </a:pPr>
            <a:endParaRPr lang="fr-CH" sz="2000" dirty="0">
              <a:solidFill>
                <a:srgbClr val="43484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722889"/>
      </p:ext>
    </p:extLst>
  </p:cSld>
  <p:clrMapOvr>
    <a:masterClrMapping/>
  </p:clrMapOvr>
</p:sld>
</file>

<file path=ppt/theme/theme1.xml><?xml version="1.0" encoding="utf-8"?>
<a:theme xmlns:a="http://schemas.openxmlformats.org/drawingml/2006/main" name="PMU-23">
  <a:themeElements>
    <a:clrScheme name="Personnalisée 1">
      <a:dk1>
        <a:sysClr val="windowText" lastClr="000000"/>
      </a:dk1>
      <a:lt1>
        <a:sysClr val="window" lastClr="FFFFFF"/>
      </a:lt1>
      <a:dk2>
        <a:srgbClr val="696464"/>
      </a:dk2>
      <a:lt2>
        <a:srgbClr val="FFFCF3"/>
      </a:lt2>
      <a:accent1>
        <a:srgbClr val="DD271F"/>
      </a:accent1>
      <a:accent2>
        <a:srgbClr val="DD271F"/>
      </a:accent2>
      <a:accent3>
        <a:srgbClr val="DD261D"/>
      </a:accent3>
      <a:accent4>
        <a:srgbClr val="DE261D"/>
      </a:accent4>
      <a:accent5>
        <a:srgbClr val="DD261D"/>
      </a:accent5>
      <a:accent6>
        <a:srgbClr val="DD261F"/>
      </a:accent6>
      <a:hlink>
        <a:srgbClr val="DD261D"/>
      </a:hlink>
      <a:folHlink>
        <a:srgbClr val="DB281D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PMU-neutre-4_3</Template>
  <TotalTime>0</TotalTime>
  <Words>545</Words>
  <Application>Microsoft Office PowerPoint</Application>
  <PresentationFormat>Affichage à l'écran (4:3)</PresentationFormat>
  <Paragraphs>189</Paragraphs>
  <Slides>14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 Unicode MS</vt:lpstr>
      <vt:lpstr>arial</vt:lpstr>
      <vt:lpstr>arial</vt:lpstr>
      <vt:lpstr>Calibri</vt:lpstr>
      <vt:lpstr>Symbol</vt:lpstr>
      <vt:lpstr>Wingdings</vt:lpstr>
      <vt:lpstr>PMU-23</vt:lpstr>
      <vt:lpstr>Conception personnalisée</vt:lpstr>
      <vt:lpstr> Mesures de la contrainte thermique, enjeux et valeurs limites </vt:lpstr>
      <vt:lpstr>Présentation PowerPoint</vt:lpstr>
      <vt:lpstr>Présentation PowerPoint</vt:lpstr>
      <vt:lpstr>Présentation PowerPoint</vt:lpstr>
      <vt:lpstr>Mesurer le stress thermique</vt:lpstr>
      <vt:lpstr>Mesurer le stress thermique</vt:lpstr>
      <vt:lpstr>Mesurer le stress thermique</vt:lpstr>
      <vt:lpstr>Utiliser les données environnementales</vt:lpstr>
      <vt:lpstr>Présentation PowerPoint</vt:lpstr>
      <vt:lpstr>Présentation PowerPoint</vt:lpstr>
      <vt:lpstr>Présentation PowerPoint</vt:lpstr>
      <vt:lpstr>Conclusions</vt:lpstr>
      <vt:lpstr>Merci de votre attention </vt:lpstr>
      <vt:lpstr>Mesurer le stress thermique</vt:lpstr>
    </vt:vector>
  </TitlesOfParts>
  <Company>CHUV | Centre hospitalier universitaire vaudois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Séance d’équipe commu</dc:title>
  <dc:creator>Gornik Verselle Katarzyna</dc:creator>
  <cp:lastModifiedBy>Vernez David</cp:lastModifiedBy>
  <cp:revision>78</cp:revision>
  <cp:lastPrinted>2024-04-22T15:49:34Z</cp:lastPrinted>
  <dcterms:created xsi:type="dcterms:W3CDTF">2019-01-29T13:29:17Z</dcterms:created>
  <dcterms:modified xsi:type="dcterms:W3CDTF">2024-04-26T05:41:25Z</dcterms:modified>
</cp:coreProperties>
</file>