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FE12B3-F4D2-4444-91A8-2AEA0C6BEF75}" type="datetimeFigureOut">
              <a:rPr lang="fr-CH" smtClean="0"/>
              <a:t>08.05.2019</a:t>
            </a:fld>
            <a:endParaRPr lang="fr-CH"/>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2F93E8-F5E7-466D-945B-B41CBA4BA229}" type="slidenum">
              <a:rPr lang="fr-CH" smtClean="0"/>
              <a:t>‹N°›</a:t>
            </a:fld>
            <a:endParaRPr lang="fr-CH"/>
          </a:p>
        </p:txBody>
      </p:sp>
    </p:spTree>
    <p:extLst>
      <p:ext uri="{BB962C8B-B14F-4D97-AF65-F5344CB8AC3E}">
        <p14:creationId xmlns:p14="http://schemas.microsoft.com/office/powerpoint/2010/main" val="1852465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CH"/>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CH"/>
          </a:p>
        </p:txBody>
      </p:sp>
      <p:sp>
        <p:nvSpPr>
          <p:cNvPr id="4" name="Espace réservé de la date 3"/>
          <p:cNvSpPr>
            <a:spLocks noGrp="1"/>
          </p:cNvSpPr>
          <p:nvPr>
            <p:ph type="dt" sz="half" idx="10"/>
          </p:nvPr>
        </p:nvSpPr>
        <p:spPr/>
        <p:txBody>
          <a:bodyPr/>
          <a:lstStyle/>
          <a:p>
            <a:fld id="{11C44457-54AF-4BC6-AC63-DBA59F254DD8}" type="datetime1">
              <a:rPr lang="fr-CH" smtClean="0"/>
              <a:t>08.05.2019</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290527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D2235F1F-03F2-4BFD-B0DE-C5C6E3C79492}" type="datetime1">
              <a:rPr lang="fr-CH" smtClean="0"/>
              <a:t>08.05.2019</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1181234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B41B992F-06BB-4C66-91CE-472FD174F37A}" type="datetime1">
              <a:rPr lang="fr-CH" smtClean="0"/>
              <a:t>08.05.2019</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621141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8BB6C8BE-0F06-4CED-A14A-CFA589330322}" type="datetime1">
              <a:rPr lang="fr-CH" smtClean="0"/>
              <a:t>08.05.2019</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3901024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CH"/>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B06CCD0D-D136-4BB9-89A3-3A2B8A8415F6}" type="datetime1">
              <a:rPr lang="fr-CH" smtClean="0"/>
              <a:t>08.05.2019</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3652594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BB96CDBB-43EA-4B60-93E8-2F0F29C8AD13}" type="datetime1">
              <a:rPr lang="fr-CH" smtClean="0"/>
              <a:t>08.05.2019</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385157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CH"/>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B23E7FC9-DE81-456A-B8D2-9345E0DB1404}" type="datetime1">
              <a:rPr lang="fr-CH" smtClean="0"/>
              <a:t>08.05.2019</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3438755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e la date 2"/>
          <p:cNvSpPr>
            <a:spLocks noGrp="1"/>
          </p:cNvSpPr>
          <p:nvPr>
            <p:ph type="dt" sz="half" idx="10"/>
          </p:nvPr>
        </p:nvSpPr>
        <p:spPr/>
        <p:txBody>
          <a:bodyPr/>
          <a:lstStyle/>
          <a:p>
            <a:fld id="{3934D7A1-B603-4D45-9C67-60A1E2C0F15A}" type="datetime1">
              <a:rPr lang="fr-CH" smtClean="0"/>
              <a:t>08.05.2019</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2580533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A43A5CD-2FDF-4C99-8EB2-C02C0572D295}" type="datetime1">
              <a:rPr lang="fr-CH" smtClean="0"/>
              <a:t>08.05.2019</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2186458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CH"/>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742F0E1-7C4C-4637-8B99-0DED2871D1E0}" type="datetime1">
              <a:rPr lang="fr-CH" smtClean="0"/>
              <a:t>08.05.2019</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1367104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CH"/>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4E336F3-8A39-4A7C-B419-96142AF7BE93}" type="datetime1">
              <a:rPr lang="fr-CH" smtClean="0"/>
              <a:t>08.05.2019</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F220B59E-9091-4CE7-8488-E6BD2E34FD29}" type="slidenum">
              <a:rPr lang="fr-CH" smtClean="0"/>
              <a:t>‹N°›</a:t>
            </a:fld>
            <a:endParaRPr lang="fr-CH"/>
          </a:p>
        </p:txBody>
      </p:sp>
    </p:spTree>
    <p:extLst>
      <p:ext uri="{BB962C8B-B14F-4D97-AF65-F5344CB8AC3E}">
        <p14:creationId xmlns:p14="http://schemas.microsoft.com/office/powerpoint/2010/main" val="1020106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CH"/>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B7D7BE-0713-4508-BC75-CB6626A0B005}" type="datetime1">
              <a:rPr lang="fr-CH" smtClean="0"/>
              <a:t>08.05.2019</a:t>
            </a:fld>
            <a:endParaRPr lang="fr-CH"/>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20B59E-9091-4CE7-8488-E6BD2E34FD29}" type="slidenum">
              <a:rPr lang="fr-CH" smtClean="0"/>
              <a:t>‹N°›</a:t>
            </a:fld>
            <a:endParaRPr lang="fr-CH"/>
          </a:p>
        </p:txBody>
      </p:sp>
    </p:spTree>
    <p:extLst>
      <p:ext uri="{BB962C8B-B14F-4D97-AF65-F5344CB8AC3E}">
        <p14:creationId xmlns:p14="http://schemas.microsoft.com/office/powerpoint/2010/main" val="1056082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33281" y="1243387"/>
            <a:ext cx="8928847" cy="3086566"/>
          </a:xfrm>
        </p:spPr>
        <p:txBody>
          <a:bodyPr>
            <a:normAutofit fontScale="90000"/>
          </a:bodyPr>
          <a:lstStyle/>
          <a:p>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
            </a:r>
            <a:br>
              <a:rPr lang="fr-FR" sz="3200" b="1" dirty="0" smtClean="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
            </a:r>
            <a:br>
              <a:rPr lang="fr-FR" sz="3200" b="1" dirty="0" smtClean="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
            </a:r>
            <a:br>
              <a:rPr lang="fr-FR" sz="3200" b="1" dirty="0" smtClean="0">
                <a:latin typeface="Times New Roman" panose="02020603050405020304" pitchFamily="18" charset="0"/>
                <a:cs typeface="Times New Roman" panose="02020603050405020304" pitchFamily="18" charset="0"/>
              </a:rPr>
            </a:br>
            <a:r>
              <a:rPr lang="fr-FR" sz="4900" b="1" dirty="0">
                <a:latin typeface="Times New Roman" panose="02020603050405020304" pitchFamily="18" charset="0"/>
                <a:cs typeface="Times New Roman" panose="02020603050405020304" pitchFamily="18" charset="0"/>
              </a:rPr>
              <a:t/>
            </a:r>
            <a:br>
              <a:rPr lang="fr-FR" sz="4900" b="1" dirty="0">
                <a:latin typeface="Times New Roman" panose="02020603050405020304" pitchFamily="18" charset="0"/>
                <a:cs typeface="Times New Roman" panose="02020603050405020304" pitchFamily="18" charset="0"/>
              </a:rPr>
            </a:br>
            <a:r>
              <a:rPr lang="fr-FR" sz="4900" b="1" dirty="0">
                <a:latin typeface="Times New Roman" panose="02020603050405020304" pitchFamily="18" charset="0"/>
                <a:cs typeface="Times New Roman" panose="02020603050405020304" pitchFamily="18" charset="0"/>
              </a:rPr>
              <a:t>OASI</a:t>
            </a:r>
            <a:r>
              <a:rPr lang="fr-FR" sz="3600" dirty="0">
                <a:latin typeface="Times New Roman" panose="02020603050405020304" pitchFamily="18" charset="0"/>
                <a:cs typeface="Times New Roman" panose="02020603050405020304" pitchFamily="18" charset="0"/>
              </a:rPr>
              <a:t/>
            </a:r>
            <a:br>
              <a:rPr lang="fr-FR" sz="3600" dirty="0">
                <a:latin typeface="Times New Roman" panose="02020603050405020304" pitchFamily="18" charset="0"/>
                <a:cs typeface="Times New Roman" panose="02020603050405020304" pitchFamily="18" charset="0"/>
              </a:rPr>
            </a:br>
            <a:r>
              <a:rPr lang="fr-FR" sz="3600" b="1" dirty="0">
                <a:latin typeface="Times New Roman" panose="02020603050405020304" pitchFamily="18" charset="0"/>
                <a:cs typeface="Times New Roman" panose="02020603050405020304" pitchFamily="18" charset="0"/>
              </a:rPr>
              <a:t>Observatoire de l’aide sociale et de </a:t>
            </a:r>
            <a:r>
              <a:rPr lang="fr-FR" sz="3600" b="1" dirty="0" smtClean="0">
                <a:latin typeface="Times New Roman" panose="02020603050405020304" pitchFamily="18" charset="0"/>
                <a:cs typeface="Times New Roman" panose="02020603050405020304" pitchFamily="18" charset="0"/>
              </a:rPr>
              <a:t>l’insertion</a:t>
            </a:r>
            <a:br>
              <a:rPr lang="fr-FR" sz="3600" b="1" dirty="0" smtClean="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5300" b="1" dirty="0">
                <a:latin typeface="Times New Roman" panose="02020603050405020304" pitchFamily="18" charset="0"/>
                <a:cs typeface="Times New Roman" panose="02020603050405020304" pitchFamily="18" charset="0"/>
              </a:rPr>
              <a:t>4ème rapport d’observation</a:t>
            </a: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 </a:t>
            </a:r>
            <a:r>
              <a:rPr lang="fr-FR" sz="3200" dirty="0" smtClean="0">
                <a:latin typeface="Times New Roman" panose="02020603050405020304" pitchFamily="18" charset="0"/>
                <a:cs typeface="Times New Roman" panose="02020603050405020304" pitchFamily="18" charset="0"/>
              </a:rPr>
              <a:t/>
            </a:r>
            <a:br>
              <a:rPr lang="fr-FR" sz="3200" dirty="0" smtClean="0">
                <a:latin typeface="Times New Roman" panose="02020603050405020304" pitchFamily="18" charset="0"/>
                <a:cs typeface="Times New Roman" panose="02020603050405020304" pitchFamily="18" charset="0"/>
              </a:rPr>
            </a:br>
            <a:endParaRPr lang="fr-CH" sz="3200" dirty="0">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a:xfrm>
            <a:off x="1833282" y="4329953"/>
            <a:ext cx="9144000" cy="2164975"/>
          </a:xfrm>
        </p:spPr>
        <p:txBody>
          <a:bodyPr>
            <a:normAutofit/>
          </a:bodyPr>
          <a:lstStyle/>
          <a:p>
            <a:pPr marL="457200" indent="-457200" algn="l">
              <a:buFont typeface="Wingdings" panose="05000000000000000000" pitchFamily="2" charset="2"/>
              <a:buChar char="Ø"/>
            </a:pPr>
            <a:r>
              <a:rPr lang="fr-FR" sz="2800" dirty="0" smtClean="0">
                <a:latin typeface="Times New Roman" panose="02020603050405020304" pitchFamily="18" charset="0"/>
                <a:cs typeface="Times New Roman" panose="02020603050405020304" pitchFamily="18" charset="0"/>
              </a:rPr>
              <a:t>parole des usagers de l’aide sociale (LIASI), de l’office cantonal de l’emploi (OCE) et des prestations complémentaires familiales (</a:t>
            </a:r>
            <a:r>
              <a:rPr lang="fr-FR" sz="2800" dirty="0" err="1" smtClean="0">
                <a:latin typeface="Times New Roman" panose="02020603050405020304" pitchFamily="18" charset="0"/>
                <a:cs typeface="Times New Roman" panose="02020603050405020304" pitchFamily="18" charset="0"/>
              </a:rPr>
              <a:t>PCFam</a:t>
            </a:r>
            <a:r>
              <a:rPr lang="fr-FR" sz="2800" dirty="0" smtClean="0">
                <a:latin typeface="Times New Roman" panose="02020603050405020304" pitchFamily="18" charset="0"/>
                <a:cs typeface="Times New Roman" panose="02020603050405020304" pitchFamily="18" charset="0"/>
              </a:rPr>
              <a:t>)</a:t>
            </a:r>
          </a:p>
          <a:p>
            <a:pPr marL="457200" indent="-457200" algn="l">
              <a:buFont typeface="Wingdings" panose="05000000000000000000" pitchFamily="2" charset="2"/>
              <a:buChar char="Ø"/>
            </a:pPr>
            <a:r>
              <a:rPr lang="fr-FR" sz="2800" dirty="0" smtClean="0">
                <a:latin typeface="Times New Roman" panose="02020603050405020304" pitchFamily="18" charset="0"/>
                <a:cs typeface="Times New Roman" panose="02020603050405020304" pitchFamily="18" charset="0"/>
              </a:rPr>
              <a:t>constats d’acteurs professionnels de terrain      </a:t>
            </a:r>
            <a:endParaRPr lang="fr-CH" sz="2800" dirty="0"/>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a:t>
            </a:fld>
            <a:endParaRPr lang="fr-CH"/>
          </a:p>
        </p:txBody>
      </p:sp>
    </p:spTree>
    <p:extLst>
      <p:ext uri="{BB962C8B-B14F-4D97-AF65-F5344CB8AC3E}">
        <p14:creationId xmlns:p14="http://schemas.microsoft.com/office/powerpoint/2010/main" val="865684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Problématiques soulevées pour l’aide sociale</a:t>
            </a:r>
            <a:endParaRPr lang="fr-CH"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Autofit/>
          </a:bodyPr>
          <a:lstStyle/>
          <a:p>
            <a:pPr algn="just">
              <a:spcBef>
                <a:spcPts val="300"/>
              </a:spcBef>
            </a:pPr>
            <a:r>
              <a:rPr lang="fr-FR" sz="2400" dirty="0">
                <a:latin typeface="Times New Roman" panose="02020603050405020304" pitchFamily="18" charset="0"/>
                <a:cs typeface="Times New Roman" panose="02020603050405020304" pitchFamily="18" charset="0"/>
              </a:rPr>
              <a:t>d</a:t>
            </a:r>
            <a:r>
              <a:rPr lang="fr-FR" sz="2400" dirty="0" smtClean="0">
                <a:latin typeface="Times New Roman" panose="02020603050405020304" pitchFamily="18" charset="0"/>
                <a:cs typeface="Times New Roman" panose="02020603050405020304" pitchFamily="18" charset="0"/>
              </a:rPr>
              <a:t>es rendez-vous toujours plus espacés, un manque de disponibilité des assistants sociaux, des remplacements inexistants ou insuffisants</a:t>
            </a:r>
          </a:p>
          <a:p>
            <a:pPr algn="just">
              <a:spcBef>
                <a:spcPts val="300"/>
              </a:spcBef>
            </a:pPr>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 suivi de moins en moins personnalisé</a:t>
            </a:r>
          </a:p>
          <a:p>
            <a:pPr algn="just">
              <a:spcBef>
                <a:spcPts val="300"/>
              </a:spcBef>
            </a:pPr>
            <a:r>
              <a:rPr lang="fr-FR" sz="2400" dirty="0">
                <a:latin typeface="Times New Roman" panose="02020603050405020304" pitchFamily="18" charset="0"/>
                <a:cs typeface="Times New Roman" panose="02020603050405020304" pitchFamily="18" charset="0"/>
              </a:rPr>
              <a:t>d</a:t>
            </a:r>
            <a:r>
              <a:rPr lang="fr-FR" sz="2400" dirty="0" smtClean="0">
                <a:latin typeface="Times New Roman" panose="02020603050405020304" pitchFamily="18" charset="0"/>
                <a:cs typeface="Times New Roman" panose="02020603050405020304" pitchFamily="18" charset="0"/>
              </a:rPr>
              <a:t>es relations difficiles avec certains assistants sociaux</a:t>
            </a:r>
          </a:p>
          <a:p>
            <a:pPr algn="just">
              <a:spcBef>
                <a:spcPts val="300"/>
              </a:spcBef>
            </a:pPr>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ne priorité sur les procédures administratives et un affaiblissement, voire une absence d’accompagnement social </a:t>
            </a:r>
          </a:p>
          <a:p>
            <a:pPr algn="just">
              <a:spcBef>
                <a:spcPts val="300"/>
              </a:spcBef>
            </a:pPr>
            <a:r>
              <a:rPr lang="fr-FR" sz="2400" dirty="0">
                <a:latin typeface="Times New Roman" panose="02020603050405020304" pitchFamily="18" charset="0"/>
                <a:cs typeface="Times New Roman" panose="02020603050405020304" pitchFamily="18" charset="0"/>
              </a:rPr>
              <a:t>d</a:t>
            </a:r>
            <a:r>
              <a:rPr lang="fr-FR" sz="2400" dirty="0" smtClean="0">
                <a:latin typeface="Times New Roman" panose="02020603050405020304" pitchFamily="18" charset="0"/>
                <a:cs typeface="Times New Roman" panose="02020603050405020304" pitchFamily="18" charset="0"/>
              </a:rPr>
              <a:t>es dénis de droit</a:t>
            </a:r>
          </a:p>
          <a:p>
            <a:pPr algn="just">
              <a:spcBef>
                <a:spcPts val="300"/>
              </a:spcBef>
            </a:pPr>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ne absence d’information sociale et de dynamique de prévention</a:t>
            </a:r>
          </a:p>
          <a:p>
            <a:pPr algn="just">
              <a:spcBef>
                <a:spcPts val="300"/>
              </a:spcBef>
            </a:pPr>
            <a:r>
              <a:rPr lang="fr-FR" sz="2400" dirty="0">
                <a:latin typeface="Times New Roman" panose="02020603050405020304" pitchFamily="18" charset="0"/>
                <a:cs typeface="Times New Roman" panose="02020603050405020304" pitchFamily="18" charset="0"/>
              </a:rPr>
              <a:t>p</a:t>
            </a:r>
            <a:r>
              <a:rPr lang="fr-FR" sz="2400" dirty="0" smtClean="0">
                <a:latin typeface="Times New Roman" panose="02020603050405020304" pitchFamily="18" charset="0"/>
                <a:cs typeface="Times New Roman" panose="02020603050405020304" pitchFamily="18" charset="0"/>
              </a:rPr>
              <a:t>as d’aide pour le désendettement ou pour une recherche active de logement</a:t>
            </a:r>
          </a:p>
          <a:p>
            <a:pPr algn="just">
              <a:spcBef>
                <a:spcPts val="300"/>
              </a:spcBef>
            </a:pPr>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ne méfiance systématique à l’égard des usagers</a:t>
            </a:r>
          </a:p>
          <a:p>
            <a:pPr algn="just">
              <a:spcBef>
                <a:spcPts val="300"/>
              </a:spcBef>
            </a:pPr>
            <a:r>
              <a:rPr lang="fr-FR" sz="2400" b="1" dirty="0">
                <a:latin typeface="Times New Roman" panose="02020603050405020304" pitchFamily="18" charset="0"/>
                <a:cs typeface="Times New Roman" panose="02020603050405020304" pitchFamily="18" charset="0"/>
              </a:rPr>
              <a:t>m</a:t>
            </a:r>
            <a:r>
              <a:rPr lang="fr-FR" sz="2400" b="1" dirty="0" smtClean="0">
                <a:latin typeface="Times New Roman" panose="02020603050405020304" pitchFamily="18" charset="0"/>
                <a:cs typeface="Times New Roman" panose="02020603050405020304" pitchFamily="18" charset="0"/>
              </a:rPr>
              <a:t>ais aussi parfois pour nos témoins de bonnes expériences, un soutien bienveillant</a:t>
            </a: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10</a:t>
            </a:fld>
            <a:endParaRPr lang="fr-CH"/>
          </a:p>
        </p:txBody>
      </p:sp>
    </p:spTree>
    <p:extLst>
      <p:ext uri="{BB962C8B-B14F-4D97-AF65-F5344CB8AC3E}">
        <p14:creationId xmlns:p14="http://schemas.microsoft.com/office/powerpoint/2010/main" val="97716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Le non recours, une question spécifique </a:t>
            </a:r>
            <a:endParaRPr lang="fr-CH"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buNone/>
            </a:pPr>
            <a:r>
              <a:rPr lang="fr-FR" sz="2400" dirty="0" smtClean="0">
                <a:latin typeface="Times New Roman" panose="02020603050405020304" pitchFamily="18" charset="0"/>
                <a:cs typeface="Times New Roman" panose="02020603050405020304" pitchFamily="18" charset="0"/>
              </a:rPr>
              <a:t>Un non recours dû :</a:t>
            </a:r>
          </a:p>
          <a:p>
            <a:pPr marL="0" indent="0">
              <a:buNone/>
            </a:pPr>
            <a:endParaRPr lang="fr-FR" sz="2400" dirty="0" smtClean="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à</a:t>
            </a:r>
            <a:r>
              <a:rPr lang="fr-FR" sz="2400" dirty="0" smtClean="0">
                <a:latin typeface="Times New Roman" panose="02020603050405020304" pitchFamily="18" charset="0"/>
                <a:cs typeface="Times New Roman" panose="02020603050405020304" pitchFamily="18" charset="0"/>
              </a:rPr>
              <a:t> une méconnaissance du système</a:t>
            </a:r>
          </a:p>
          <a:p>
            <a:r>
              <a:rPr lang="fr-FR" sz="2400" dirty="0" smtClean="0">
                <a:latin typeface="Times New Roman" panose="02020603050405020304" pitchFamily="18" charset="0"/>
                <a:cs typeface="Times New Roman" panose="02020603050405020304" pitchFamily="18" charset="0"/>
              </a:rPr>
              <a:t>à des effets de seuil</a:t>
            </a:r>
          </a:p>
          <a:p>
            <a:r>
              <a:rPr lang="fr-FR" sz="2400" dirty="0">
                <a:latin typeface="Times New Roman" panose="02020603050405020304" pitchFamily="18" charset="0"/>
                <a:cs typeface="Times New Roman" panose="02020603050405020304" pitchFamily="18" charset="0"/>
              </a:rPr>
              <a:t>à</a:t>
            </a:r>
            <a:r>
              <a:rPr lang="fr-FR" sz="2400" dirty="0" smtClean="0">
                <a:latin typeface="Times New Roman" panose="02020603050405020304" pitchFamily="18" charset="0"/>
                <a:cs typeface="Times New Roman" panose="02020603050405020304" pitchFamily="18" charset="0"/>
              </a:rPr>
              <a:t> des reports d’entrée en matière injustifiés</a:t>
            </a:r>
          </a:p>
          <a:p>
            <a:r>
              <a:rPr lang="fr-FR" sz="2400" dirty="0">
                <a:latin typeface="Times New Roman" panose="02020603050405020304" pitchFamily="18" charset="0"/>
                <a:cs typeface="Times New Roman" panose="02020603050405020304" pitchFamily="18" charset="0"/>
              </a:rPr>
              <a:t>à</a:t>
            </a:r>
            <a:r>
              <a:rPr lang="fr-FR" sz="2400" dirty="0" smtClean="0">
                <a:latin typeface="Times New Roman" panose="02020603050405020304" pitchFamily="18" charset="0"/>
                <a:cs typeface="Times New Roman" panose="02020603050405020304" pitchFamily="18" charset="0"/>
              </a:rPr>
              <a:t> la crainte de se trouver endettés en raison d’indûment perçus aux </a:t>
            </a:r>
            <a:r>
              <a:rPr lang="fr-FR" sz="2400" dirty="0" err="1" smtClean="0">
                <a:latin typeface="Times New Roman" panose="02020603050405020304" pitchFamily="18" charset="0"/>
                <a:cs typeface="Times New Roman" panose="02020603050405020304" pitchFamily="18" charset="0"/>
              </a:rPr>
              <a:t>PCFam</a:t>
            </a:r>
            <a:endParaRPr lang="fr-FR" sz="2400" dirty="0" smtClean="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à</a:t>
            </a:r>
            <a:r>
              <a:rPr lang="fr-FR" sz="2400" dirty="0" smtClean="0">
                <a:latin typeface="Times New Roman" panose="02020603050405020304" pitchFamily="18" charset="0"/>
                <a:cs typeface="Times New Roman" panose="02020603050405020304" pitchFamily="18" charset="0"/>
              </a:rPr>
              <a:t> la crainte pour les permis B se compromettre le renouvellement de leur permis de séjour ou l’octroi d’un permis C</a:t>
            </a:r>
          </a:p>
          <a:p>
            <a:endParaRPr lang="fr-CH" sz="24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11</a:t>
            </a:fld>
            <a:endParaRPr lang="fr-CH"/>
          </a:p>
        </p:txBody>
      </p:sp>
    </p:spTree>
    <p:extLst>
      <p:ext uri="{BB962C8B-B14F-4D97-AF65-F5344CB8AC3E}">
        <p14:creationId xmlns:p14="http://schemas.microsoft.com/office/powerpoint/2010/main" val="4218274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Le ressenti des usagers des 3 dispositifs</a:t>
            </a:r>
            <a:endParaRPr lang="fr-CH"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976718"/>
            <a:ext cx="10515600" cy="4303058"/>
          </a:xfrm>
        </p:spPr>
        <p:txBody>
          <a:bodyPr>
            <a:normAutofit fontScale="92500" lnSpcReduction="10000"/>
          </a:bodyPr>
          <a:lstStyle/>
          <a:p>
            <a:pPr>
              <a:buFont typeface="Wingdings" panose="05000000000000000000" pitchFamily="2" charset="2"/>
              <a:buChar char="§"/>
            </a:pPr>
            <a:endParaRPr lang="fr-FR" sz="2400" dirty="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u</a:t>
            </a:r>
            <a:r>
              <a:rPr lang="fr-FR" dirty="0" smtClean="0">
                <a:latin typeface="Times New Roman" panose="02020603050405020304" pitchFamily="18" charset="0"/>
                <a:cs typeface="Times New Roman" panose="02020603050405020304" pitchFamily="18" charset="0"/>
              </a:rPr>
              <a:t>ne perte d’humanité du système et de ses agents</a:t>
            </a:r>
          </a:p>
          <a:p>
            <a:pPr algn="just"/>
            <a:r>
              <a:rPr lang="fr-FR" dirty="0">
                <a:latin typeface="Times New Roman" panose="02020603050405020304" pitchFamily="18" charset="0"/>
                <a:cs typeface="Times New Roman" panose="02020603050405020304" pitchFamily="18" charset="0"/>
              </a:rPr>
              <a:t>u</a:t>
            </a:r>
            <a:r>
              <a:rPr lang="fr-FR" dirty="0" smtClean="0">
                <a:latin typeface="Times New Roman" panose="02020603050405020304" pitchFamily="18" charset="0"/>
                <a:cs typeface="Times New Roman" panose="02020603050405020304" pitchFamily="18" charset="0"/>
              </a:rPr>
              <a:t>n sentiment de rejet et de stigmatisation</a:t>
            </a:r>
          </a:p>
          <a:p>
            <a:pPr algn="just"/>
            <a:r>
              <a:rPr lang="fr-FR" dirty="0">
                <a:latin typeface="Times New Roman" panose="02020603050405020304" pitchFamily="18" charset="0"/>
                <a:cs typeface="Times New Roman" panose="02020603050405020304" pitchFamily="18" charset="0"/>
              </a:rPr>
              <a:t>u</a:t>
            </a:r>
            <a:r>
              <a:rPr lang="fr-FR" dirty="0" smtClean="0">
                <a:latin typeface="Times New Roman" panose="02020603050405020304" pitchFamily="18" charset="0"/>
                <a:cs typeface="Times New Roman" panose="02020603050405020304" pitchFamily="18" charset="0"/>
              </a:rPr>
              <a:t>n sentiment de dévalorisation</a:t>
            </a:r>
          </a:p>
          <a:p>
            <a:pPr algn="just"/>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a perception d’une forme d’arbitraire</a:t>
            </a:r>
          </a:p>
          <a:p>
            <a:pPr algn="just"/>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e sentiment d’être surveillés, soupçonnés </a:t>
            </a:r>
          </a:p>
          <a:p>
            <a:pPr algn="just"/>
            <a:r>
              <a:rPr lang="fr-FR" dirty="0">
                <a:latin typeface="Times New Roman" panose="02020603050405020304" pitchFamily="18" charset="0"/>
                <a:cs typeface="Times New Roman" panose="02020603050405020304" pitchFamily="18" charset="0"/>
              </a:rPr>
              <a:t>u</a:t>
            </a:r>
            <a:r>
              <a:rPr lang="fr-FR" dirty="0" smtClean="0">
                <a:latin typeface="Times New Roman" panose="02020603050405020304" pitchFamily="18" charset="0"/>
                <a:cs typeface="Times New Roman" panose="02020603050405020304" pitchFamily="18" charset="0"/>
              </a:rPr>
              <a:t>n sentiment d’être maltraités, de voir leurs besoins leurs aspirations négligées</a:t>
            </a:r>
          </a:p>
          <a:p>
            <a:pPr algn="just"/>
            <a:r>
              <a:rPr lang="fr-FR" dirty="0" smtClean="0">
                <a:latin typeface="Times New Roman" panose="02020603050405020304" pitchFamily="18" charset="0"/>
                <a:cs typeface="Times New Roman" panose="02020603050405020304" pitchFamily="18" charset="0"/>
              </a:rPr>
              <a:t>L’impression que les modalités de l’aide ne correspondent pas au but visé d’aider les personnes à retrouver un mieux être, une autonomie personnelle</a:t>
            </a:r>
            <a:endParaRPr lang="fr-CH"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12</a:t>
            </a:fld>
            <a:endParaRPr lang="fr-CH"/>
          </a:p>
        </p:txBody>
      </p:sp>
    </p:spTree>
    <p:extLst>
      <p:ext uri="{BB962C8B-B14F-4D97-AF65-F5344CB8AC3E}">
        <p14:creationId xmlns:p14="http://schemas.microsoft.com/office/powerpoint/2010/main" val="726512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latin typeface="Times New Roman" panose="02020603050405020304" pitchFamily="18" charset="0"/>
                <a:cs typeface="Times New Roman" panose="02020603050405020304" pitchFamily="18" charset="0"/>
              </a:rPr>
              <a:t>Problèmes relevées par les professionnels de terrain pour les </a:t>
            </a:r>
            <a:r>
              <a:rPr lang="fr-FR" sz="4000" dirty="0" err="1" smtClean="0">
                <a:latin typeface="Times New Roman" panose="02020603050405020304" pitchFamily="18" charset="0"/>
                <a:cs typeface="Times New Roman" panose="02020603050405020304" pitchFamily="18" charset="0"/>
              </a:rPr>
              <a:t>PCFam</a:t>
            </a:r>
            <a:endParaRPr lang="fr-CH" sz="40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 accès difficile aux prestations, des contacts uniquement par courrier ou par téléphone</a:t>
            </a:r>
          </a:p>
          <a:p>
            <a:pPr algn="just"/>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 déficit d’information et une opacité des procédures</a:t>
            </a:r>
          </a:p>
          <a:p>
            <a:pPr algn="just"/>
            <a:r>
              <a:rPr lang="fr-FR" sz="2400" dirty="0">
                <a:latin typeface="Times New Roman" panose="02020603050405020304" pitchFamily="18" charset="0"/>
                <a:cs typeface="Times New Roman" panose="02020603050405020304" pitchFamily="18" charset="0"/>
              </a:rPr>
              <a:t>d</a:t>
            </a:r>
            <a:r>
              <a:rPr lang="fr-FR" sz="2400" dirty="0" smtClean="0">
                <a:latin typeface="Times New Roman" panose="02020603050405020304" pitchFamily="18" charset="0"/>
                <a:cs typeface="Times New Roman" panose="02020603050405020304" pitchFamily="18" charset="0"/>
              </a:rPr>
              <a:t>es formulaires complexes et une pléthore de documents justificatifs à fournir</a:t>
            </a:r>
          </a:p>
          <a:p>
            <a:pPr algn="just"/>
            <a:r>
              <a:rPr lang="fr-FR" sz="2400" dirty="0">
                <a:latin typeface="Times New Roman" panose="02020603050405020304" pitchFamily="18" charset="0"/>
                <a:cs typeface="Times New Roman" panose="02020603050405020304" pitchFamily="18" charset="0"/>
              </a:rPr>
              <a:t>d</a:t>
            </a:r>
            <a:r>
              <a:rPr lang="fr-FR" sz="2400" dirty="0" smtClean="0">
                <a:latin typeface="Times New Roman" panose="02020603050405020304" pitchFamily="18" charset="0"/>
                <a:cs typeface="Times New Roman" panose="02020603050405020304" pitchFamily="18" charset="0"/>
              </a:rPr>
              <a:t>es </a:t>
            </a:r>
            <a:r>
              <a:rPr lang="fr-FR" sz="2400" dirty="0">
                <a:latin typeface="Times New Roman" panose="02020603050405020304" pitchFamily="18" charset="0"/>
                <a:cs typeface="Times New Roman" panose="02020603050405020304" pitchFamily="18" charset="0"/>
              </a:rPr>
              <a:t>outils inadéquat pour répondre aux besoins des usagers</a:t>
            </a:r>
            <a:endParaRPr lang="fr-CH" sz="2400" dirty="0">
              <a:latin typeface="Times New Roman" panose="02020603050405020304" pitchFamily="18" charset="0"/>
              <a:cs typeface="Times New Roman" panose="02020603050405020304" pitchFamily="18" charset="0"/>
            </a:endParaRPr>
          </a:p>
          <a:p>
            <a:pPr algn="just"/>
            <a:r>
              <a:rPr lang="fr-FR" sz="2400" dirty="0" smtClean="0">
                <a:latin typeface="Times New Roman" panose="02020603050405020304" pitchFamily="18" charset="0"/>
                <a:cs typeface="Times New Roman" panose="02020603050405020304" pitchFamily="18" charset="0"/>
              </a:rPr>
              <a:t>de trop longs délais de traitement</a:t>
            </a:r>
          </a:p>
          <a:p>
            <a:pPr algn="just"/>
            <a:r>
              <a:rPr lang="fr-FR" sz="2400" dirty="0" smtClean="0">
                <a:latin typeface="Times New Roman" panose="02020603050405020304" pitchFamily="18" charset="0"/>
                <a:cs typeface="Times New Roman" panose="02020603050405020304" pitchFamily="18" charset="0"/>
              </a:rPr>
              <a:t>aucun </a:t>
            </a:r>
            <a:r>
              <a:rPr lang="fr-FR" sz="2400" dirty="0">
                <a:latin typeface="Times New Roman" panose="02020603050405020304" pitchFamily="18" charset="0"/>
                <a:cs typeface="Times New Roman" panose="02020603050405020304" pitchFamily="18" charset="0"/>
              </a:rPr>
              <a:t>interlocuteur </a:t>
            </a:r>
            <a:r>
              <a:rPr lang="fr-FR" sz="2400" dirty="0" smtClean="0">
                <a:latin typeface="Times New Roman" panose="02020603050405020304" pitchFamily="18" charset="0"/>
                <a:cs typeface="Times New Roman" panose="02020603050405020304" pitchFamily="18" charset="0"/>
              </a:rPr>
              <a:t>au SPC pour </a:t>
            </a:r>
            <a:r>
              <a:rPr lang="fr-FR" sz="2400" dirty="0">
                <a:latin typeface="Times New Roman" panose="02020603050405020304" pitchFamily="18" charset="0"/>
                <a:cs typeface="Times New Roman" panose="02020603050405020304" pitchFamily="18" charset="0"/>
              </a:rPr>
              <a:t>dépasser ces premiers obstacles, un renvoi sur d’autres services d’ores et déjà surchargés</a:t>
            </a:r>
          </a:p>
          <a:p>
            <a:pPr algn="just"/>
            <a:r>
              <a:rPr lang="fr-FR" sz="2400" dirty="0">
                <a:latin typeface="Times New Roman" panose="02020603050405020304" pitchFamily="18" charset="0"/>
                <a:cs typeface="Times New Roman" panose="02020603050405020304" pitchFamily="18" charset="0"/>
              </a:rPr>
              <a:t>l</a:t>
            </a:r>
            <a:r>
              <a:rPr lang="fr-FR" sz="2400" dirty="0" smtClean="0">
                <a:latin typeface="Times New Roman" panose="02020603050405020304" pitchFamily="18" charset="0"/>
                <a:cs typeface="Times New Roman" panose="02020603050405020304" pitchFamily="18" charset="0"/>
              </a:rPr>
              <a:t>a nécessité d’un accompagnement conséquent et chronophage pour faire valoir les droits des usagers</a:t>
            </a: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13</a:t>
            </a:fld>
            <a:endParaRPr lang="fr-CH"/>
          </a:p>
        </p:txBody>
      </p:sp>
    </p:spTree>
    <p:extLst>
      <p:ext uri="{BB962C8B-B14F-4D97-AF65-F5344CB8AC3E}">
        <p14:creationId xmlns:p14="http://schemas.microsoft.com/office/powerpoint/2010/main" val="2938235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latin typeface="Times New Roman" panose="02020603050405020304" pitchFamily="18" charset="0"/>
                <a:cs typeface="Times New Roman" panose="02020603050405020304" pitchFamily="18" charset="0"/>
              </a:rPr>
              <a:t>Problèmes relevées par les professionnels de terrain pour </a:t>
            </a:r>
            <a:r>
              <a:rPr lang="fr-FR" sz="4000" dirty="0" smtClean="0">
                <a:latin typeface="Times New Roman" panose="02020603050405020304" pitchFamily="18" charset="0"/>
                <a:cs typeface="Times New Roman" panose="02020603050405020304" pitchFamily="18" charset="0"/>
              </a:rPr>
              <a:t>l’OCE</a:t>
            </a:r>
            <a:endParaRPr lang="fr-CH" sz="40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fontScale="85000" lnSpcReduction="20000"/>
          </a:bodyPr>
          <a:lstStyle/>
          <a:p>
            <a:pPr algn="just"/>
            <a:r>
              <a:rPr lang="fr-FR" sz="2600" dirty="0">
                <a:latin typeface="Times New Roman" panose="02020603050405020304" pitchFamily="18" charset="0"/>
                <a:cs typeface="Times New Roman" panose="02020603050405020304" pitchFamily="18" charset="0"/>
              </a:rPr>
              <a:t>d</a:t>
            </a:r>
            <a:r>
              <a:rPr lang="fr-FR" sz="2600" dirty="0" smtClean="0">
                <a:latin typeface="Times New Roman" panose="02020603050405020304" pitchFamily="18" charset="0"/>
                <a:cs typeface="Times New Roman" panose="02020603050405020304" pitchFamily="18" charset="0"/>
              </a:rPr>
              <a:t>es mesures inadéquates ou redondante trop souvent en porte à faux avec le profil des chômeurs, plus couteuses que rentables pour la réinsertion</a:t>
            </a:r>
          </a:p>
          <a:p>
            <a:pPr algn="just"/>
            <a:r>
              <a:rPr lang="fr-FR" sz="2600" dirty="0" smtClean="0">
                <a:latin typeface="Times New Roman" panose="02020603050405020304" pitchFamily="18" charset="0"/>
                <a:cs typeface="Times New Roman" panose="02020603050405020304" pitchFamily="18" charset="0"/>
              </a:rPr>
              <a:t>une </a:t>
            </a:r>
            <a:r>
              <a:rPr lang="fr-FR" sz="2600" dirty="0">
                <a:latin typeface="Times New Roman" panose="02020603050405020304" pitchFamily="18" charset="0"/>
                <a:cs typeface="Times New Roman" panose="02020603050405020304" pitchFamily="18" charset="0"/>
              </a:rPr>
              <a:t>information lacunaire sur les mesures d’insertion prévues par les lois sur la formation professionnelles et sur la formation </a:t>
            </a:r>
            <a:r>
              <a:rPr lang="fr-FR" sz="2600" dirty="0" smtClean="0">
                <a:latin typeface="Times New Roman" panose="02020603050405020304" pitchFamily="18" charset="0"/>
                <a:cs typeface="Times New Roman" panose="02020603050405020304" pitchFamily="18" charset="0"/>
              </a:rPr>
              <a:t>continue</a:t>
            </a:r>
            <a:endParaRPr lang="fr-CH" sz="2600" dirty="0">
              <a:latin typeface="Times New Roman" panose="02020603050405020304" pitchFamily="18" charset="0"/>
              <a:cs typeface="Times New Roman" panose="02020603050405020304" pitchFamily="18" charset="0"/>
            </a:endParaRPr>
          </a:p>
          <a:p>
            <a:pPr algn="just"/>
            <a:r>
              <a:rPr lang="fr-FR" sz="2600" dirty="0">
                <a:latin typeface="Times New Roman" panose="02020603050405020304" pitchFamily="18" charset="0"/>
                <a:cs typeface="Times New Roman" panose="02020603050405020304" pitchFamily="18" charset="0"/>
              </a:rPr>
              <a:t>u</a:t>
            </a:r>
            <a:r>
              <a:rPr lang="fr-FR" sz="2600" dirty="0" smtClean="0">
                <a:latin typeface="Times New Roman" panose="02020603050405020304" pitchFamily="18" charset="0"/>
                <a:cs typeface="Times New Roman" panose="02020603050405020304" pitchFamily="18" charset="0"/>
              </a:rPr>
              <a:t>n déficit d’encouragement à engager des compléments de formation ou des reconversions professionnelles qui favoriseraient le retour en emploi</a:t>
            </a:r>
          </a:p>
          <a:p>
            <a:pPr algn="just"/>
            <a:r>
              <a:rPr lang="fr-FR" sz="2600" dirty="0">
                <a:latin typeface="Times New Roman" panose="02020603050405020304" pitchFamily="18" charset="0"/>
                <a:cs typeface="Times New Roman" panose="02020603050405020304" pitchFamily="18" charset="0"/>
              </a:rPr>
              <a:t>u</a:t>
            </a:r>
            <a:r>
              <a:rPr lang="fr-FR" sz="2600" dirty="0" smtClean="0">
                <a:latin typeface="Times New Roman" panose="02020603050405020304" pitchFamily="18" charset="0"/>
                <a:cs typeface="Times New Roman" panose="02020603050405020304" pitchFamily="18" charset="0"/>
              </a:rPr>
              <a:t>ne méconnaissance du marché du travail, une mauvaise orientation vers des emplois accessibles</a:t>
            </a:r>
          </a:p>
          <a:p>
            <a:pPr algn="just"/>
            <a:r>
              <a:rPr lang="fr-FR" sz="2600" dirty="0" smtClean="0">
                <a:latin typeface="Times New Roman" panose="02020603050405020304" pitchFamily="18" charset="0"/>
                <a:cs typeface="Times New Roman" panose="02020603050405020304" pitchFamily="18" charset="0"/>
              </a:rPr>
              <a:t> une insistance à multiplier les recherches d’emplois dans des secteurs saturés, la priorité sur le nombre de recherches plutôt que sur leur qualité</a:t>
            </a:r>
          </a:p>
          <a:p>
            <a:pPr algn="just"/>
            <a:r>
              <a:rPr lang="fr-FR" sz="2600" dirty="0" smtClean="0">
                <a:latin typeface="Times New Roman" panose="02020603050405020304" pitchFamily="18" charset="0"/>
                <a:cs typeface="Times New Roman" panose="02020603050405020304" pitchFamily="18" charset="0"/>
              </a:rPr>
              <a:t> la valorisation à outrance de la communication électronique en dépit du risque de cyber-exclusion</a:t>
            </a:r>
          </a:p>
          <a:p>
            <a:pPr algn="just"/>
            <a:r>
              <a:rPr lang="fr-FR" sz="2600" dirty="0">
                <a:latin typeface="Times New Roman" panose="02020603050405020304" pitchFamily="18" charset="0"/>
                <a:cs typeface="Times New Roman" panose="02020603050405020304" pitchFamily="18" charset="0"/>
              </a:rPr>
              <a:t>d</a:t>
            </a:r>
            <a:r>
              <a:rPr lang="fr-FR" sz="2600" dirty="0" smtClean="0">
                <a:latin typeface="Times New Roman" panose="02020603050405020304" pitchFamily="18" charset="0"/>
                <a:cs typeface="Times New Roman" panose="02020603050405020304" pitchFamily="18" charset="0"/>
              </a:rPr>
              <a:t>es informations lacunaires sur les droits et devoirs des chômeurs qui conduisent ceux-là soit à la faute soit à des dénis de droit.</a:t>
            </a:r>
          </a:p>
          <a:p>
            <a:endParaRPr lang="fr-CH" dirty="0"/>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14</a:t>
            </a:fld>
            <a:endParaRPr lang="fr-CH"/>
          </a:p>
        </p:txBody>
      </p:sp>
    </p:spTree>
    <p:extLst>
      <p:ext uri="{BB962C8B-B14F-4D97-AF65-F5344CB8AC3E}">
        <p14:creationId xmlns:p14="http://schemas.microsoft.com/office/powerpoint/2010/main" val="29848938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latin typeface="Times New Roman" panose="02020603050405020304" pitchFamily="18" charset="0"/>
                <a:cs typeface="Times New Roman" panose="02020603050405020304" pitchFamily="18" charset="0"/>
              </a:rPr>
              <a:t>Problèmes relevées par les professionnels de terrain pour </a:t>
            </a:r>
            <a:r>
              <a:rPr lang="fr-FR" sz="4000" dirty="0" smtClean="0">
                <a:latin typeface="Times New Roman" panose="02020603050405020304" pitchFamily="18" charset="0"/>
                <a:cs typeface="Times New Roman" panose="02020603050405020304" pitchFamily="18" charset="0"/>
              </a:rPr>
              <a:t>l’Hospice général</a:t>
            </a:r>
            <a:endParaRPr lang="fr-CH" sz="40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fontScale="92500" lnSpcReduction="10000"/>
          </a:bodyPr>
          <a:lstStyle/>
          <a:p>
            <a:pPr algn="just"/>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 accompagnement social lacunaire, une dynamique de prévention quasi inexistante en dépit de sa nécessité face à un accroissement constant des charges</a:t>
            </a:r>
          </a:p>
          <a:p>
            <a:pPr algn="just"/>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ne inégalité de traitement issue d’un accès aux prestations régulières ou circonstancielles variant selon les lieux</a:t>
            </a:r>
          </a:p>
          <a:p>
            <a:pPr algn="just"/>
            <a:r>
              <a:rPr lang="fr-FR" sz="2400" dirty="0">
                <a:latin typeface="Times New Roman" panose="02020603050405020304" pitchFamily="18" charset="0"/>
                <a:cs typeface="Times New Roman" panose="02020603050405020304" pitchFamily="18" charset="0"/>
              </a:rPr>
              <a:t>d</a:t>
            </a:r>
            <a:r>
              <a:rPr lang="fr-FR" sz="2400" dirty="0" smtClean="0">
                <a:latin typeface="Times New Roman" panose="02020603050405020304" pitchFamily="18" charset="0"/>
                <a:cs typeface="Times New Roman" panose="02020603050405020304" pitchFamily="18" charset="0"/>
              </a:rPr>
              <a:t>es accompagnement non financiers systématiquement renvoyés sur d’autres services. Un </a:t>
            </a:r>
            <a:r>
              <a:rPr lang="fr-FR" sz="2400" dirty="0" err="1" smtClean="0">
                <a:latin typeface="Times New Roman" panose="02020603050405020304" pitchFamily="18" charset="0"/>
                <a:cs typeface="Times New Roman" panose="02020603050405020304" pitchFamily="18" charset="0"/>
              </a:rPr>
              <a:t>défaussement</a:t>
            </a:r>
            <a:r>
              <a:rPr lang="fr-FR" sz="2400" dirty="0" smtClean="0">
                <a:latin typeface="Times New Roman" panose="02020603050405020304" pitchFamily="18" charset="0"/>
                <a:cs typeface="Times New Roman" panose="02020603050405020304" pitchFamily="18" charset="0"/>
              </a:rPr>
              <a:t> qui surcharge les autres organismes sollicités</a:t>
            </a:r>
          </a:p>
          <a:p>
            <a:pPr algn="just"/>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ne priorité porté sur les procédures qui met au second plan l’action sociale en faveur des usagers</a:t>
            </a:r>
          </a:p>
          <a:p>
            <a:pPr algn="just"/>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 fonctionnement en silos plutôt que la mise en réseau des compétences</a:t>
            </a:r>
          </a:p>
          <a:p>
            <a:pPr algn="just"/>
            <a:r>
              <a:rPr lang="fr-FR" sz="2400" dirty="0">
                <a:latin typeface="Times New Roman" panose="02020603050405020304" pitchFamily="18" charset="0"/>
                <a:cs typeface="Times New Roman" panose="02020603050405020304" pitchFamily="18" charset="0"/>
              </a:rPr>
              <a:t>u</a:t>
            </a:r>
            <a:r>
              <a:rPr lang="fr-FR" sz="2400" dirty="0" smtClean="0">
                <a:latin typeface="Times New Roman" panose="02020603050405020304" pitchFamily="18" charset="0"/>
                <a:cs typeface="Times New Roman" panose="02020603050405020304" pitchFamily="18" charset="0"/>
              </a:rPr>
              <a:t>ne priorité au « </a:t>
            </a:r>
            <a:r>
              <a:rPr lang="fr-FR" sz="2400" dirty="0" err="1" smtClean="0">
                <a:latin typeface="Times New Roman" panose="02020603050405020304" pitchFamily="18" charset="0"/>
                <a:cs typeface="Times New Roman" panose="02020603050405020304" pitchFamily="18" charset="0"/>
              </a:rPr>
              <a:t>work</a:t>
            </a:r>
            <a:r>
              <a:rPr lang="fr-FR" sz="2400" dirty="0" smtClean="0">
                <a:latin typeface="Times New Roman" panose="02020603050405020304" pitchFamily="18" charset="0"/>
                <a:cs typeface="Times New Roman" panose="02020603050405020304" pitchFamily="18" charset="0"/>
              </a:rPr>
              <a:t> first », qui n’a pas de sens en l’absence de changement de paradigme en matière de gestion des problématiques de l’emploi et du chômage.</a:t>
            </a:r>
          </a:p>
          <a:p>
            <a:pPr algn="just"/>
            <a:r>
              <a:rPr lang="fr-FR" sz="2400" dirty="0">
                <a:latin typeface="Times New Roman" panose="02020603050405020304" pitchFamily="18" charset="0"/>
                <a:cs typeface="Times New Roman" panose="02020603050405020304" pitchFamily="18" charset="0"/>
              </a:rPr>
              <a:t>d</a:t>
            </a:r>
            <a:r>
              <a:rPr lang="fr-FR" sz="2400" dirty="0" smtClean="0">
                <a:latin typeface="Times New Roman" panose="02020603050405020304" pitchFamily="18" charset="0"/>
                <a:cs typeface="Times New Roman" panose="02020603050405020304" pitchFamily="18" charset="0"/>
              </a:rPr>
              <a:t>es montants de prestations peu adaptés au coût de la vie à Genève ( maxima de loyers, forfaits de base, franchises sur les revenus,…)</a:t>
            </a:r>
          </a:p>
          <a:p>
            <a:pPr algn="just"/>
            <a:endParaRPr lang="fr-FR" sz="2400" dirty="0" smtClean="0">
              <a:latin typeface="Times New Roman" panose="02020603050405020304" pitchFamily="18" charset="0"/>
              <a:cs typeface="Times New Roman" panose="02020603050405020304" pitchFamily="18" charset="0"/>
            </a:endParaRPr>
          </a:p>
          <a:p>
            <a:endParaRPr lang="fr-CH" sz="24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15</a:t>
            </a:fld>
            <a:endParaRPr lang="fr-CH"/>
          </a:p>
        </p:txBody>
      </p:sp>
    </p:spTree>
    <p:extLst>
      <p:ext uri="{BB962C8B-B14F-4D97-AF65-F5344CB8AC3E}">
        <p14:creationId xmlns:p14="http://schemas.microsoft.com/office/powerpoint/2010/main" val="1859394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176292"/>
          </a:xfrm>
        </p:spPr>
        <p:txBody>
          <a:bodyPr>
            <a:normAutofit fontScale="90000"/>
          </a:bodyPr>
          <a:lstStyle/>
          <a:p>
            <a:r>
              <a:rPr lang="fr-FR" dirty="0" smtClean="0">
                <a:latin typeface="Times New Roman" panose="02020603050405020304" pitchFamily="18" charset="0"/>
                <a:cs typeface="Times New Roman" panose="02020603050405020304" pitchFamily="18" charset="0"/>
              </a:rPr>
              <a:t>Conclusion</a:t>
            </a:r>
            <a:br>
              <a:rPr lang="fr-FR" dirty="0" smtClean="0">
                <a:latin typeface="Times New Roman" panose="02020603050405020304" pitchFamily="18" charset="0"/>
                <a:cs typeface="Times New Roman" panose="02020603050405020304" pitchFamily="18" charset="0"/>
              </a:rPr>
            </a:br>
            <a:r>
              <a:rPr lang="fr-FR" sz="2700" dirty="0">
                <a:latin typeface="Times New Roman" panose="02020603050405020304" pitchFamily="18" charset="0"/>
                <a:cs typeface="Times New Roman" panose="02020603050405020304" pitchFamily="18" charset="0"/>
              </a:rPr>
              <a:t>Le plus souvent, usagers et professionnels identifient les mêmes problématiques</a:t>
            </a:r>
            <a:br>
              <a:rPr lang="fr-FR" sz="2700" dirty="0">
                <a:latin typeface="Times New Roman" panose="02020603050405020304" pitchFamily="18" charset="0"/>
                <a:cs typeface="Times New Roman" panose="02020603050405020304" pitchFamily="18" charset="0"/>
              </a:rPr>
            </a:br>
            <a:endParaRPr lang="fr-CH" sz="27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402080"/>
            <a:ext cx="10515600" cy="4774883"/>
          </a:xfrm>
        </p:spPr>
        <p:txBody>
          <a:bodyPr>
            <a:normAutofit fontScale="92500" lnSpcReduction="10000"/>
          </a:bodyPr>
          <a:lstStyle/>
          <a:p>
            <a:pPr marL="0" indent="0">
              <a:spcBef>
                <a:spcPts val="300"/>
              </a:spcBef>
              <a:buNone/>
            </a:pPr>
            <a:r>
              <a:rPr lang="fr-FR" dirty="0" smtClean="0">
                <a:latin typeface="Times New Roman" panose="02020603050405020304" pitchFamily="18" charset="0"/>
                <a:cs typeface="Times New Roman" panose="02020603050405020304" pitchFamily="18" charset="0"/>
              </a:rPr>
              <a:t>LIASI :</a:t>
            </a:r>
          </a:p>
          <a:p>
            <a:pPr>
              <a:spcBef>
                <a:spcPts val="300"/>
              </a:spcBef>
            </a:pPr>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’espacement des rendez-vous pour réduire les rencontre entre usagers et professionnels à 4 ou 6 rencontres par an ne correspond pas aux besoins de suivi social des usagers</a:t>
            </a:r>
          </a:p>
          <a:p>
            <a:pPr>
              <a:spcBef>
                <a:spcPts val="300"/>
              </a:spcBef>
            </a:pPr>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a surcharge des professionnels devient un obstacle au développement de leur mission et induit une mutation des pratiques professionnelles</a:t>
            </a:r>
          </a:p>
          <a:p>
            <a:pPr>
              <a:spcBef>
                <a:spcPts val="300"/>
              </a:spcBef>
            </a:pPr>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e déficit d’accompagnement social déroge aux règles de la profession et va à fins contraires de l’intervention sociale. Il contribue au rallongement des durées de prise en charge</a:t>
            </a:r>
          </a:p>
          <a:p>
            <a:pPr>
              <a:spcBef>
                <a:spcPts val="300"/>
              </a:spcBef>
            </a:pPr>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e manque de ressources de fonctionnement ont conduit l’HG à adapter ses pratiques de manière préjudiciables aux usagers et à sa propre mission</a:t>
            </a:r>
          </a:p>
          <a:p>
            <a:pPr>
              <a:spcBef>
                <a:spcPts val="300"/>
              </a:spcBef>
            </a:pPr>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e politique devrait être plus à l’écoute de l’expertise des professionnels plutôt que de leur « rogner les ailes » et d’influer sur les contenus professionnels</a:t>
            </a:r>
          </a:p>
          <a:p>
            <a:endParaRPr lang="fr-CH" sz="2400" dirty="0"/>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16</a:t>
            </a:fld>
            <a:endParaRPr lang="fr-CH"/>
          </a:p>
        </p:txBody>
      </p:sp>
    </p:spTree>
    <p:extLst>
      <p:ext uri="{BB962C8B-B14F-4D97-AF65-F5344CB8AC3E}">
        <p14:creationId xmlns:p14="http://schemas.microsoft.com/office/powerpoint/2010/main" val="10464553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Times New Roman" panose="02020603050405020304" pitchFamily="18" charset="0"/>
                <a:cs typeface="Times New Roman" panose="02020603050405020304" pitchFamily="18" charset="0"/>
              </a:rPr>
              <a:t>Conclusion</a:t>
            </a:r>
            <a:br>
              <a:rPr lang="fr-FR" dirty="0">
                <a:latin typeface="Times New Roman" panose="02020603050405020304" pitchFamily="18" charset="0"/>
                <a:cs typeface="Times New Roman" panose="02020603050405020304" pitchFamily="18" charset="0"/>
              </a:rPr>
            </a:br>
            <a:r>
              <a:rPr lang="fr-FR" sz="2700" dirty="0">
                <a:latin typeface="Times New Roman" panose="02020603050405020304" pitchFamily="18" charset="0"/>
                <a:cs typeface="Times New Roman" panose="02020603050405020304" pitchFamily="18" charset="0"/>
              </a:rPr>
              <a:t>Le plus souvent, usagers et professionnels identifient les mêmes problématiques</a:t>
            </a:r>
            <a:endParaRPr lang="fr-CH" sz="2700" dirty="0"/>
          </a:p>
        </p:txBody>
      </p:sp>
      <p:sp>
        <p:nvSpPr>
          <p:cNvPr id="3" name="Espace réservé du contenu 2"/>
          <p:cNvSpPr>
            <a:spLocks noGrp="1"/>
          </p:cNvSpPr>
          <p:nvPr>
            <p:ph idx="1"/>
          </p:nvPr>
        </p:nvSpPr>
        <p:spPr/>
        <p:txBody>
          <a:bodyPr/>
          <a:lstStyle/>
          <a:p>
            <a:pPr marL="0" indent="0">
              <a:buNone/>
            </a:pPr>
            <a:r>
              <a:rPr lang="fr-FR" dirty="0" err="1" smtClean="0">
                <a:latin typeface="Times New Roman" panose="02020603050405020304" pitchFamily="18" charset="0"/>
                <a:cs typeface="Times New Roman" panose="02020603050405020304" pitchFamily="18" charset="0"/>
              </a:rPr>
              <a:t>PCFam</a:t>
            </a:r>
            <a:r>
              <a:rPr lang="fr-FR" dirty="0" smtClean="0">
                <a:latin typeface="Times New Roman" panose="02020603050405020304" pitchFamily="18" charset="0"/>
                <a:cs typeface="Times New Roman" panose="02020603050405020304" pitchFamily="18" charset="0"/>
              </a:rPr>
              <a:t> :</a:t>
            </a:r>
          </a:p>
          <a:p>
            <a:pPr marL="0" indent="0">
              <a:buNone/>
            </a:pPr>
            <a:endParaRPr lang="fr-FR" dirty="0" smtClean="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u</a:t>
            </a:r>
            <a:r>
              <a:rPr lang="fr-FR" dirty="0" smtClean="0">
                <a:latin typeface="Times New Roman" panose="02020603050405020304" pitchFamily="18" charset="0"/>
                <a:cs typeface="Times New Roman" panose="02020603050405020304" pitchFamily="18" charset="0"/>
              </a:rPr>
              <a:t>ne complexité rébarbative des formulaires et des décisions, et encore un accès discriminant (par courrier), qui nécessitent trop souvent la médiation d’un tiers</a:t>
            </a:r>
          </a:p>
          <a:p>
            <a:pPr algn="just"/>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es outils inadaptés pour faire face à des situations à revenus variables</a:t>
            </a:r>
          </a:p>
          <a:p>
            <a:pPr algn="just"/>
            <a:r>
              <a:rPr lang="fr-FR" dirty="0">
                <a:latin typeface="Times New Roman" panose="02020603050405020304" pitchFamily="18" charset="0"/>
                <a:cs typeface="Times New Roman" panose="02020603050405020304" pitchFamily="18" charset="0"/>
              </a:rPr>
              <a:t>u</a:t>
            </a:r>
            <a:r>
              <a:rPr lang="fr-FR" dirty="0" smtClean="0">
                <a:latin typeface="Times New Roman" panose="02020603050405020304" pitchFamily="18" charset="0"/>
                <a:cs typeface="Times New Roman" panose="02020603050405020304" pitchFamily="18" charset="0"/>
              </a:rPr>
              <a:t>ne application de la LIASI qui ne respecte pas les règles usuelles</a:t>
            </a:r>
          </a:p>
          <a:p>
            <a:pPr algn="just"/>
            <a:endParaRPr lang="fr-CH"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17</a:t>
            </a:fld>
            <a:endParaRPr lang="fr-CH"/>
          </a:p>
        </p:txBody>
      </p:sp>
    </p:spTree>
    <p:extLst>
      <p:ext uri="{BB962C8B-B14F-4D97-AF65-F5344CB8AC3E}">
        <p14:creationId xmlns:p14="http://schemas.microsoft.com/office/powerpoint/2010/main" val="3860818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Times New Roman" panose="02020603050405020304" pitchFamily="18" charset="0"/>
                <a:cs typeface="Times New Roman" panose="02020603050405020304" pitchFamily="18" charset="0"/>
              </a:rPr>
              <a:t>Conclusion</a:t>
            </a:r>
            <a:br>
              <a:rPr lang="fr-FR" dirty="0">
                <a:latin typeface="Times New Roman" panose="02020603050405020304" pitchFamily="18" charset="0"/>
                <a:cs typeface="Times New Roman" panose="02020603050405020304" pitchFamily="18" charset="0"/>
              </a:rPr>
            </a:br>
            <a:r>
              <a:rPr lang="fr-FR" sz="2700" dirty="0">
                <a:latin typeface="Times New Roman" panose="02020603050405020304" pitchFamily="18" charset="0"/>
                <a:cs typeface="Times New Roman" panose="02020603050405020304" pitchFamily="18" charset="0"/>
              </a:rPr>
              <a:t>Le plus souvent, usagers et professionnels identifient les mêmes problématiques</a:t>
            </a:r>
            <a:endParaRPr lang="fr-CH" sz="2700" dirty="0"/>
          </a:p>
        </p:txBody>
      </p:sp>
      <p:sp>
        <p:nvSpPr>
          <p:cNvPr id="3" name="Espace réservé du contenu 2"/>
          <p:cNvSpPr>
            <a:spLocks noGrp="1"/>
          </p:cNvSpPr>
          <p:nvPr>
            <p:ph idx="1"/>
          </p:nvPr>
        </p:nvSpPr>
        <p:spPr/>
        <p:txBody>
          <a:bodyPr>
            <a:normAutofit fontScale="92500"/>
          </a:bodyPr>
          <a:lstStyle/>
          <a:p>
            <a:pPr marL="0" indent="0">
              <a:buNone/>
            </a:pPr>
            <a:r>
              <a:rPr lang="fr-FR" sz="2400" dirty="0" smtClean="0">
                <a:latin typeface="Times New Roman" panose="02020603050405020304" pitchFamily="18" charset="0"/>
                <a:cs typeface="Times New Roman" panose="02020603050405020304" pitchFamily="18" charset="0"/>
              </a:rPr>
              <a:t>LMC :</a:t>
            </a:r>
          </a:p>
          <a:p>
            <a:r>
              <a:rPr lang="fr-FR" dirty="0">
                <a:latin typeface="Times New Roman" panose="02020603050405020304" pitchFamily="18" charset="0"/>
                <a:cs typeface="Times New Roman" panose="02020603050405020304" pitchFamily="18" charset="0"/>
              </a:rPr>
              <a:t>m</a:t>
            </a:r>
            <a:r>
              <a:rPr lang="fr-FR" dirty="0" smtClean="0">
                <a:latin typeface="Times New Roman" panose="02020603050405020304" pitchFamily="18" charset="0"/>
                <a:cs typeface="Times New Roman" panose="02020603050405020304" pitchFamily="18" charset="0"/>
              </a:rPr>
              <a:t>anque d’information et de conseils sur les obligations et droits des chômeurs</a:t>
            </a:r>
          </a:p>
          <a:p>
            <a:r>
              <a:rPr lang="fr-FR" dirty="0">
                <a:latin typeface="Times New Roman" panose="02020603050405020304" pitchFamily="18" charset="0"/>
                <a:cs typeface="Times New Roman" panose="02020603050405020304" pitchFamily="18" charset="0"/>
              </a:rPr>
              <a:t>p</a:t>
            </a:r>
            <a:r>
              <a:rPr lang="fr-FR" dirty="0" smtClean="0">
                <a:latin typeface="Times New Roman" panose="02020603050405020304" pitchFamily="18" charset="0"/>
                <a:cs typeface="Times New Roman" panose="02020603050405020304" pitchFamily="18" charset="0"/>
              </a:rPr>
              <a:t>répondérance de la logique de contrôle au détriment de l’accompagnement vers le retour à l’emploi</a:t>
            </a:r>
          </a:p>
          <a:p>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écalage, voire inadaptation des mesures d’insertion par rapport aux besoins, aux profils des usagers</a:t>
            </a:r>
          </a:p>
          <a:p>
            <a:pPr algn="just"/>
            <a:r>
              <a:rPr lang="fr-FR" dirty="0">
                <a:latin typeface="Times New Roman" panose="02020603050405020304" pitchFamily="18" charset="0"/>
                <a:cs typeface="Times New Roman" panose="02020603050405020304" pitchFamily="18" charset="0"/>
              </a:rPr>
              <a:t>m</a:t>
            </a:r>
            <a:r>
              <a:rPr lang="fr-FR" dirty="0" smtClean="0">
                <a:latin typeface="Times New Roman" panose="02020603050405020304" pitchFamily="18" charset="0"/>
                <a:cs typeface="Times New Roman" panose="02020603050405020304" pitchFamily="18" charset="0"/>
              </a:rPr>
              <a:t>anque de soutien, d’investissement en matière de reconversion professionnelles</a:t>
            </a:r>
          </a:p>
          <a:p>
            <a:pPr algn="just"/>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es relations trop souvent difficiles entre conseillers en emplois et chômeurs</a:t>
            </a:r>
          </a:p>
          <a:p>
            <a:pPr algn="just">
              <a:buFontTx/>
              <a:buChar char="-"/>
            </a:pPr>
            <a:endParaRPr lang="fr-FR" sz="2400" dirty="0" smtClean="0">
              <a:latin typeface="Times New Roman" panose="02020603050405020304" pitchFamily="18" charset="0"/>
              <a:cs typeface="Times New Roman" panose="02020603050405020304" pitchFamily="18" charset="0"/>
            </a:endParaRPr>
          </a:p>
          <a:p>
            <a:pPr>
              <a:buFontTx/>
              <a:buChar char="-"/>
            </a:pPr>
            <a:endParaRPr lang="fr-CH" sz="24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18</a:t>
            </a:fld>
            <a:endParaRPr lang="fr-CH"/>
          </a:p>
        </p:txBody>
      </p:sp>
    </p:spTree>
    <p:extLst>
      <p:ext uri="{BB962C8B-B14F-4D97-AF65-F5344CB8AC3E}">
        <p14:creationId xmlns:p14="http://schemas.microsoft.com/office/powerpoint/2010/main" val="3042479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dirty="0"/>
              <a:t/>
            </a:r>
            <a:br>
              <a:rPr lang="fr-CH" dirty="0"/>
            </a:br>
            <a:r>
              <a:rPr lang="fr-FR" dirty="0"/>
              <a:t> </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=&gt; </a:t>
            </a:r>
            <a:r>
              <a:rPr lang="fr-FR" sz="4000" dirty="0" smtClean="0">
                <a:latin typeface="Times New Roman" panose="02020603050405020304" pitchFamily="18" charset="0"/>
                <a:cs typeface="Times New Roman" panose="02020603050405020304" pitchFamily="18" charset="0"/>
              </a:rPr>
              <a:t>25 </a:t>
            </a:r>
            <a:r>
              <a:rPr lang="fr-FR" sz="4000" dirty="0">
                <a:latin typeface="Times New Roman" panose="02020603050405020304" pitchFamily="18" charset="0"/>
                <a:cs typeface="Times New Roman" panose="02020603050405020304" pitchFamily="18" charset="0"/>
              </a:rPr>
              <a:t>recommandations exprimant les attentes des usagers et des </a:t>
            </a:r>
            <a:r>
              <a:rPr lang="fr-FR" sz="4000" dirty="0" smtClean="0">
                <a:latin typeface="Times New Roman" panose="02020603050405020304" pitchFamily="18" charset="0"/>
                <a:cs typeface="Times New Roman" panose="02020603050405020304" pitchFamily="18" charset="0"/>
              </a:rPr>
              <a:t>professionnels</a:t>
            </a:r>
            <a:r>
              <a:rPr lang="fr-CH" dirty="0"/>
              <a:t/>
            </a:r>
            <a:br>
              <a:rPr lang="fr-CH" dirty="0"/>
            </a:br>
            <a:endParaRPr lang="fr-CH" dirty="0"/>
          </a:p>
        </p:txBody>
      </p:sp>
      <p:sp>
        <p:nvSpPr>
          <p:cNvPr id="3" name="Espace réservé du contenu 2"/>
          <p:cNvSpPr>
            <a:spLocks noGrp="1"/>
          </p:cNvSpPr>
          <p:nvPr>
            <p:ph idx="1"/>
          </p:nvPr>
        </p:nvSpPr>
        <p:spPr/>
        <p:txBody>
          <a:bodyPr>
            <a:normAutofit lnSpcReduction="10000"/>
          </a:bodyPr>
          <a:lstStyle/>
          <a:p>
            <a:pPr marL="0" indent="0">
              <a:buNone/>
            </a:pPr>
            <a:r>
              <a:rPr lang="fr-FR" sz="2400" dirty="0" smtClean="0">
                <a:latin typeface="Times New Roman" panose="02020603050405020304" pitchFamily="18" charset="0"/>
                <a:cs typeface="Times New Roman" panose="02020603050405020304" pitchFamily="18" charset="0"/>
              </a:rPr>
              <a:t>Portant </a:t>
            </a:r>
            <a:r>
              <a:rPr lang="fr-FR" sz="2400" dirty="0">
                <a:latin typeface="Times New Roman" panose="02020603050405020304" pitchFamily="18" charset="0"/>
                <a:cs typeface="Times New Roman" panose="02020603050405020304" pitchFamily="18" charset="0"/>
              </a:rPr>
              <a:t>essentiellement :</a:t>
            </a:r>
            <a:endParaRPr lang="fr-CH" sz="2400" dirty="0">
              <a:latin typeface="Times New Roman" panose="02020603050405020304" pitchFamily="18" charset="0"/>
              <a:cs typeface="Times New Roman" panose="02020603050405020304" pitchFamily="18" charset="0"/>
            </a:endParaRPr>
          </a:p>
          <a:p>
            <a:pPr lvl="0"/>
            <a:r>
              <a:rPr lang="fr-FR" sz="2400" dirty="0">
                <a:latin typeface="Times New Roman" panose="02020603050405020304" pitchFamily="18" charset="0"/>
                <a:cs typeface="Times New Roman" panose="02020603050405020304" pitchFamily="18" charset="0"/>
              </a:rPr>
              <a:t>s</a:t>
            </a:r>
            <a:r>
              <a:rPr lang="fr-FR" sz="2400" dirty="0" smtClean="0">
                <a:latin typeface="Times New Roman" panose="02020603050405020304" pitchFamily="18" charset="0"/>
                <a:cs typeface="Times New Roman" panose="02020603050405020304" pitchFamily="18" charset="0"/>
              </a:rPr>
              <a:t>ur </a:t>
            </a:r>
            <a:r>
              <a:rPr lang="fr-FR" sz="2400" dirty="0">
                <a:latin typeface="Times New Roman" panose="02020603050405020304" pitchFamily="18" charset="0"/>
                <a:cs typeface="Times New Roman" panose="02020603050405020304" pitchFamily="18" charset="0"/>
              </a:rPr>
              <a:t>la garantie de moyens </a:t>
            </a:r>
            <a:r>
              <a:rPr lang="fr-FR" sz="2400" dirty="0" smtClean="0">
                <a:latin typeface="Times New Roman" panose="02020603050405020304" pitchFamily="18" charset="0"/>
                <a:cs typeface="Times New Roman" panose="02020603050405020304" pitchFamily="18" charset="0"/>
              </a:rPr>
              <a:t>adéquats, autant en outils qu’en effectifs) </a:t>
            </a:r>
            <a:r>
              <a:rPr lang="fr-FR" sz="2400" dirty="0">
                <a:latin typeface="Times New Roman" panose="02020603050405020304" pitchFamily="18" charset="0"/>
                <a:cs typeface="Times New Roman" panose="02020603050405020304" pitchFamily="18" charset="0"/>
              </a:rPr>
              <a:t>pour assurer les prestations dues</a:t>
            </a:r>
            <a:endParaRPr lang="fr-CH" sz="2400" dirty="0">
              <a:latin typeface="Times New Roman" panose="02020603050405020304" pitchFamily="18" charset="0"/>
              <a:cs typeface="Times New Roman" panose="02020603050405020304" pitchFamily="18" charset="0"/>
            </a:endParaRPr>
          </a:p>
          <a:p>
            <a:pPr lvl="0"/>
            <a:r>
              <a:rPr lang="fr-FR" sz="2400" dirty="0">
                <a:latin typeface="Times New Roman" panose="02020603050405020304" pitchFamily="18" charset="0"/>
                <a:cs typeface="Times New Roman" panose="02020603050405020304" pitchFamily="18" charset="0"/>
              </a:rPr>
              <a:t>s</a:t>
            </a:r>
            <a:r>
              <a:rPr lang="fr-FR" sz="2400" dirty="0" smtClean="0">
                <a:latin typeface="Times New Roman" panose="02020603050405020304" pitchFamily="18" charset="0"/>
                <a:cs typeface="Times New Roman" panose="02020603050405020304" pitchFamily="18" charset="0"/>
              </a:rPr>
              <a:t>ur </a:t>
            </a:r>
            <a:r>
              <a:rPr lang="fr-FR" sz="2400" dirty="0">
                <a:latin typeface="Times New Roman" panose="02020603050405020304" pitchFamily="18" charset="0"/>
                <a:cs typeface="Times New Roman" panose="02020603050405020304" pitchFamily="18" charset="0"/>
              </a:rPr>
              <a:t>le respect </a:t>
            </a:r>
            <a:r>
              <a:rPr lang="fr-FR" sz="2400" dirty="0" smtClean="0">
                <a:latin typeface="Times New Roman" panose="02020603050405020304" pitchFamily="18" charset="0"/>
                <a:cs typeface="Times New Roman" panose="02020603050405020304" pitchFamily="18" charset="0"/>
              </a:rPr>
              <a:t>du principe de l’égalité de traitement </a:t>
            </a:r>
          </a:p>
          <a:p>
            <a:pPr lvl="0"/>
            <a:r>
              <a:rPr lang="fr-FR" sz="2400" dirty="0">
                <a:latin typeface="Times New Roman" panose="02020603050405020304" pitchFamily="18" charset="0"/>
                <a:cs typeface="Times New Roman" panose="02020603050405020304" pitchFamily="18" charset="0"/>
              </a:rPr>
              <a:t>s</a:t>
            </a:r>
            <a:r>
              <a:rPr lang="fr-FR" sz="2400" dirty="0" smtClean="0">
                <a:latin typeface="Times New Roman" panose="02020603050405020304" pitchFamily="18" charset="0"/>
                <a:cs typeface="Times New Roman" panose="02020603050405020304" pitchFamily="18" charset="0"/>
              </a:rPr>
              <a:t>ur l’observation de la stricte </a:t>
            </a:r>
            <a:r>
              <a:rPr lang="fr-FR" sz="2400" dirty="0">
                <a:latin typeface="Times New Roman" panose="02020603050405020304" pitchFamily="18" charset="0"/>
                <a:cs typeface="Times New Roman" panose="02020603050405020304" pitchFamily="18" charset="0"/>
              </a:rPr>
              <a:t>conformité au </a:t>
            </a:r>
            <a:r>
              <a:rPr lang="fr-FR" sz="2400" dirty="0" smtClean="0">
                <a:latin typeface="Times New Roman" panose="02020603050405020304" pitchFamily="18" charset="0"/>
                <a:cs typeface="Times New Roman" panose="02020603050405020304" pitchFamily="18" charset="0"/>
              </a:rPr>
              <a:t>droit des usagers</a:t>
            </a:r>
            <a:endParaRPr lang="fr-CH" sz="2400" dirty="0">
              <a:latin typeface="Times New Roman" panose="02020603050405020304" pitchFamily="18" charset="0"/>
              <a:cs typeface="Times New Roman" panose="02020603050405020304" pitchFamily="18" charset="0"/>
            </a:endParaRPr>
          </a:p>
          <a:p>
            <a:pPr lvl="0"/>
            <a:r>
              <a:rPr lang="fr-FR" sz="2400" dirty="0">
                <a:latin typeface="Times New Roman" panose="02020603050405020304" pitchFamily="18" charset="0"/>
                <a:cs typeface="Times New Roman" panose="02020603050405020304" pitchFamily="18" charset="0"/>
              </a:rPr>
              <a:t>s</a:t>
            </a:r>
            <a:r>
              <a:rPr lang="fr-FR" sz="2400" dirty="0" smtClean="0">
                <a:latin typeface="Times New Roman" panose="02020603050405020304" pitchFamily="18" charset="0"/>
                <a:cs typeface="Times New Roman" panose="02020603050405020304" pitchFamily="18" charset="0"/>
              </a:rPr>
              <a:t>ur </a:t>
            </a:r>
            <a:r>
              <a:rPr lang="fr-FR" sz="2400" dirty="0">
                <a:latin typeface="Times New Roman" panose="02020603050405020304" pitchFamily="18" charset="0"/>
                <a:cs typeface="Times New Roman" panose="02020603050405020304" pitchFamily="18" charset="0"/>
              </a:rPr>
              <a:t>le développement d’une information simple et accessible</a:t>
            </a:r>
            <a:endParaRPr lang="fr-CH" sz="2400" dirty="0">
              <a:latin typeface="Times New Roman" panose="02020603050405020304" pitchFamily="18" charset="0"/>
              <a:cs typeface="Times New Roman" panose="02020603050405020304" pitchFamily="18" charset="0"/>
            </a:endParaRPr>
          </a:p>
          <a:p>
            <a:pPr lvl="0"/>
            <a:r>
              <a:rPr lang="fr-FR" sz="2400" dirty="0">
                <a:latin typeface="Times New Roman" panose="02020603050405020304" pitchFamily="18" charset="0"/>
                <a:cs typeface="Times New Roman" panose="02020603050405020304" pitchFamily="18" charset="0"/>
              </a:rPr>
              <a:t>s</a:t>
            </a:r>
            <a:r>
              <a:rPr lang="fr-FR" sz="2400" dirty="0" smtClean="0">
                <a:latin typeface="Times New Roman" panose="02020603050405020304" pitchFamily="18" charset="0"/>
                <a:cs typeface="Times New Roman" panose="02020603050405020304" pitchFamily="18" charset="0"/>
              </a:rPr>
              <a:t>ur </a:t>
            </a:r>
            <a:r>
              <a:rPr lang="fr-FR" sz="2400" dirty="0">
                <a:latin typeface="Times New Roman" panose="02020603050405020304" pitchFamily="18" charset="0"/>
                <a:cs typeface="Times New Roman" panose="02020603050405020304" pitchFamily="18" charset="0"/>
              </a:rPr>
              <a:t>la simplification des </a:t>
            </a:r>
            <a:r>
              <a:rPr lang="fr-FR" sz="2400" dirty="0" smtClean="0">
                <a:latin typeface="Times New Roman" panose="02020603050405020304" pitchFamily="18" charset="0"/>
                <a:cs typeface="Times New Roman" panose="02020603050405020304" pitchFamily="18" charset="0"/>
              </a:rPr>
              <a:t>procédures</a:t>
            </a:r>
          </a:p>
          <a:p>
            <a:pPr lvl="0"/>
            <a:r>
              <a:rPr lang="fr-FR" sz="2400" dirty="0">
                <a:latin typeface="Times New Roman" panose="02020603050405020304" pitchFamily="18" charset="0"/>
                <a:cs typeface="Times New Roman" panose="02020603050405020304" pitchFamily="18" charset="0"/>
              </a:rPr>
              <a:t>s</a:t>
            </a:r>
            <a:r>
              <a:rPr lang="fr-FR" sz="2400" dirty="0" smtClean="0">
                <a:latin typeface="Times New Roman" panose="02020603050405020304" pitchFamily="18" charset="0"/>
                <a:cs typeface="Times New Roman" panose="02020603050405020304" pitchFamily="18" charset="0"/>
              </a:rPr>
              <a:t>ur l’assurance pour les usagers de bénéficier d’un réel accompagnement social ou au retour à l’emploi, individualisé</a:t>
            </a:r>
            <a:r>
              <a:rPr lang="fr-CH"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afin </a:t>
            </a:r>
            <a:r>
              <a:rPr lang="fr-FR" sz="2400" dirty="0">
                <a:latin typeface="Times New Roman" panose="02020603050405020304" pitchFamily="18" charset="0"/>
                <a:cs typeface="Times New Roman" panose="02020603050405020304" pitchFamily="18" charset="0"/>
              </a:rPr>
              <a:t>de favoriser leur </a:t>
            </a:r>
            <a:r>
              <a:rPr lang="fr-FR" sz="2400" dirty="0" smtClean="0">
                <a:latin typeface="Times New Roman" panose="02020603050405020304" pitchFamily="18" charset="0"/>
                <a:cs typeface="Times New Roman" panose="02020603050405020304" pitchFamily="18" charset="0"/>
              </a:rPr>
              <a:t>autonomie</a:t>
            </a:r>
            <a:endParaRPr lang="fr-CH" sz="2400" dirty="0">
              <a:latin typeface="Times New Roman" panose="02020603050405020304" pitchFamily="18" charset="0"/>
              <a:cs typeface="Times New Roman" panose="02020603050405020304" pitchFamily="18" charset="0"/>
            </a:endParaRPr>
          </a:p>
          <a:p>
            <a:pPr lvl="0"/>
            <a:r>
              <a:rPr lang="fr-FR" sz="2400" dirty="0" smtClean="0">
                <a:latin typeface="Times New Roman" panose="02020603050405020304" pitchFamily="18" charset="0"/>
                <a:cs typeface="Times New Roman" panose="02020603050405020304" pitchFamily="18" charset="0"/>
              </a:rPr>
              <a:t>l’accès de tous le bénéficiaires de l’HG en processus de réinsertion ou des </a:t>
            </a:r>
            <a:r>
              <a:rPr lang="fr-FR" sz="2400" dirty="0" err="1" smtClean="0">
                <a:latin typeface="Times New Roman" panose="02020603050405020304" pitchFamily="18" charset="0"/>
                <a:cs typeface="Times New Roman" panose="02020603050405020304" pitchFamily="18" charset="0"/>
              </a:rPr>
              <a:t>PCFam</a:t>
            </a:r>
            <a:r>
              <a:rPr lang="fr-FR" sz="2400" dirty="0" smtClean="0">
                <a:latin typeface="Times New Roman" panose="02020603050405020304" pitchFamily="18" charset="0"/>
                <a:cs typeface="Times New Roman" panose="02020603050405020304" pitchFamily="18" charset="0"/>
              </a:rPr>
              <a:t> aux MMT et aux prestations complémentaires de chômage</a:t>
            </a:r>
          </a:p>
          <a:p>
            <a:pPr marL="0" indent="0">
              <a:buNone/>
            </a:pPr>
            <a:endParaRPr lang="fr-CH" dirty="0"/>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19</a:t>
            </a:fld>
            <a:endParaRPr lang="fr-CH"/>
          </a:p>
        </p:txBody>
      </p:sp>
    </p:spTree>
    <p:extLst>
      <p:ext uri="{BB962C8B-B14F-4D97-AF65-F5344CB8AC3E}">
        <p14:creationId xmlns:p14="http://schemas.microsoft.com/office/powerpoint/2010/main" val="2739210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Avertissement au lecteur </a:t>
            </a:r>
            <a:r>
              <a:rPr lang="fr-FR" dirty="0" smtClean="0"/>
              <a:t>: </a:t>
            </a:r>
            <a:endParaRPr lang="fr-CH" dirty="0"/>
          </a:p>
        </p:txBody>
      </p:sp>
      <p:sp>
        <p:nvSpPr>
          <p:cNvPr id="3" name="Espace réservé du contenu 2"/>
          <p:cNvSpPr>
            <a:spLocks noGrp="1"/>
          </p:cNvSpPr>
          <p:nvPr>
            <p:ph idx="1"/>
          </p:nvPr>
        </p:nvSpPr>
        <p:spPr>
          <a:xfrm>
            <a:off x="838200" y="1408766"/>
            <a:ext cx="10515600" cy="4351338"/>
          </a:xfrm>
        </p:spPr>
        <p:txBody>
          <a:bodyPr>
            <a:noAutofit/>
          </a:bodyPr>
          <a:lstStyle/>
          <a:p>
            <a:pPr algn="just"/>
            <a:endParaRPr lang="fr-FR" sz="2000" dirty="0" smtClean="0">
              <a:latin typeface="Times New Roman" panose="02020603050405020304" pitchFamily="18" charset="0"/>
              <a:cs typeface="Times New Roman" panose="02020603050405020304" pitchFamily="18" charset="0"/>
            </a:endParaRPr>
          </a:p>
          <a:p>
            <a:pPr algn="just">
              <a:spcBef>
                <a:spcPts val="0"/>
              </a:spcBef>
            </a:pPr>
            <a:r>
              <a:rPr lang="fr-FR" sz="2400" dirty="0" smtClean="0">
                <a:latin typeface="Times New Roman" panose="02020603050405020304" pitchFamily="18" charset="0"/>
                <a:cs typeface="Times New Roman" panose="02020603050405020304" pitchFamily="18" charset="0"/>
              </a:rPr>
              <a:t>Un rapport plus tardif qu’à l’ordinaire en raison de la menée simultanée d’une recherche sur les </a:t>
            </a:r>
            <a:r>
              <a:rPr lang="fr-FR" sz="2400" dirty="0" err="1" smtClean="0">
                <a:latin typeface="Times New Roman" panose="02020603050405020304" pitchFamily="18" charset="0"/>
                <a:cs typeface="Times New Roman" panose="02020603050405020304" pitchFamily="18" charset="0"/>
              </a:rPr>
              <a:t>AdR</a:t>
            </a:r>
            <a:r>
              <a:rPr lang="fr-FR" sz="2400" dirty="0" smtClean="0">
                <a:latin typeface="Times New Roman" panose="02020603050405020304" pitchFamily="18" charset="0"/>
                <a:cs typeface="Times New Roman" panose="02020603050405020304" pitchFamily="18" charset="0"/>
              </a:rPr>
              <a:t> publiée en décembre 2018 et des faibles ressources de notre observatoire.</a:t>
            </a:r>
          </a:p>
          <a:p>
            <a:pPr algn="just">
              <a:spcBef>
                <a:spcPts val="0"/>
              </a:spcBef>
            </a:pPr>
            <a:endParaRPr lang="fr-FR" sz="2400" dirty="0" smtClean="0">
              <a:latin typeface="Times New Roman" panose="02020603050405020304" pitchFamily="18" charset="0"/>
              <a:cs typeface="Times New Roman" panose="02020603050405020304" pitchFamily="18" charset="0"/>
            </a:endParaRPr>
          </a:p>
          <a:p>
            <a:pPr algn="just">
              <a:spcBef>
                <a:spcPts val="0"/>
              </a:spcBef>
            </a:pPr>
            <a:r>
              <a:rPr lang="fr-FR" sz="2400" dirty="0" smtClean="0">
                <a:latin typeface="Times New Roman" panose="02020603050405020304" pitchFamily="18" charset="0"/>
                <a:cs typeface="Times New Roman" panose="02020603050405020304" pitchFamily="18" charset="0"/>
              </a:rPr>
              <a:t>chacun de nos rapports d’observation est tributaire des données livrées par les entretiens avec les usagers et les acteurs professionnels de terrain. Ainsi apparaissent essentiellement les problématiques soulevées par ces derniers, sans que cela n’implique un choix des rédactrices ou que d’autres problématiques n’existeraient pas sur le terrain.</a:t>
            </a:r>
          </a:p>
          <a:p>
            <a:pPr algn="just">
              <a:spcBef>
                <a:spcPts val="0"/>
              </a:spcBef>
            </a:pPr>
            <a:endParaRPr lang="fr-FR" sz="2400" dirty="0" smtClean="0">
              <a:latin typeface="Times New Roman" panose="02020603050405020304" pitchFamily="18" charset="0"/>
              <a:cs typeface="Times New Roman" panose="02020603050405020304" pitchFamily="18" charset="0"/>
            </a:endParaRPr>
          </a:p>
          <a:p>
            <a:pPr algn="just">
              <a:spcBef>
                <a:spcPts val="0"/>
              </a:spcBef>
            </a:pPr>
            <a:r>
              <a:rPr lang="fr-FR" sz="2400" dirty="0" smtClean="0">
                <a:latin typeface="Times New Roman" panose="02020603050405020304" pitchFamily="18" charset="0"/>
                <a:cs typeface="Times New Roman" panose="02020603050405020304" pitchFamily="18" charset="0"/>
              </a:rPr>
              <a:t>en raison du fait que la récolte des témoignages s’est étalée sur une longue période durant laquelle l’organisation du SRP et son fonctionnement ont été modifiés, une certaine </a:t>
            </a:r>
            <a:r>
              <a:rPr lang="fr-FR" sz="2400" dirty="0" err="1" smtClean="0">
                <a:latin typeface="Times New Roman" panose="02020603050405020304" pitchFamily="18" charset="0"/>
                <a:cs typeface="Times New Roman" panose="02020603050405020304" pitchFamily="18" charset="0"/>
              </a:rPr>
              <a:t>discrépance</a:t>
            </a:r>
            <a:r>
              <a:rPr lang="fr-FR" sz="2400" dirty="0" smtClean="0">
                <a:latin typeface="Times New Roman" panose="02020603050405020304" pitchFamily="18" charset="0"/>
                <a:cs typeface="Times New Roman" panose="02020603050405020304" pitchFamily="18" charset="0"/>
              </a:rPr>
              <a:t> peut intervenir entre les informations livrées par les usagers et les acteurs professionnels.</a:t>
            </a:r>
            <a:endParaRPr lang="fr-CH" sz="24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2</a:t>
            </a:fld>
            <a:endParaRPr lang="fr-CH"/>
          </a:p>
        </p:txBody>
      </p:sp>
    </p:spTree>
    <p:extLst>
      <p:ext uri="{BB962C8B-B14F-4D97-AF65-F5344CB8AC3E}">
        <p14:creationId xmlns:p14="http://schemas.microsoft.com/office/powerpoint/2010/main" val="21515475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sz="3600" dirty="0" smtClean="0">
                <a:latin typeface="Times New Roman" panose="02020603050405020304" pitchFamily="18" charset="0"/>
                <a:cs typeface="Times New Roman" panose="02020603050405020304" pitchFamily="18" charset="0"/>
              </a:rPr>
              <a:t>=&gt; </a:t>
            </a:r>
            <a:r>
              <a:rPr lang="fr-FR" sz="4000" dirty="0" smtClean="0">
                <a:latin typeface="Times New Roman" panose="02020603050405020304" pitchFamily="18" charset="0"/>
                <a:cs typeface="Times New Roman" panose="02020603050405020304" pitchFamily="18" charset="0"/>
              </a:rPr>
              <a:t>11 </a:t>
            </a:r>
            <a:r>
              <a:rPr lang="fr-FR" sz="4000" dirty="0">
                <a:latin typeface="Times New Roman" panose="02020603050405020304" pitchFamily="18" charset="0"/>
                <a:cs typeface="Times New Roman" panose="02020603050405020304" pitchFamily="18" charset="0"/>
              </a:rPr>
              <a:t>recommandations issues de l’observation de l’OASI</a:t>
            </a:r>
            <a:endParaRPr lang="fr-CH" sz="40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690688"/>
            <a:ext cx="10515600" cy="4540063"/>
          </a:xfrm>
        </p:spPr>
        <p:txBody>
          <a:bodyPr>
            <a:normAutofit fontScale="77500" lnSpcReduction="20000"/>
          </a:bodyPr>
          <a:lstStyle/>
          <a:p>
            <a:pPr marL="0" indent="0">
              <a:buNone/>
            </a:pPr>
            <a:r>
              <a:rPr lang="fr-FR" dirty="0" smtClean="0">
                <a:latin typeface="Times New Roman" panose="02020603050405020304" pitchFamily="18" charset="0"/>
                <a:cs typeface="Times New Roman" panose="02020603050405020304" pitchFamily="18" charset="0"/>
              </a:rPr>
              <a:t>Portant notamment sur:</a:t>
            </a:r>
          </a:p>
          <a:p>
            <a:pPr>
              <a:buFontTx/>
              <a:buChar char="-"/>
            </a:pPr>
            <a:endParaRPr lang="fr-FR" dirty="0" smtClean="0">
              <a:latin typeface="Times New Roman" panose="02020603050405020304" pitchFamily="18" charset="0"/>
              <a:cs typeface="Times New Roman" panose="02020603050405020304" pitchFamily="18" charset="0"/>
            </a:endParaRPr>
          </a:p>
          <a:p>
            <a:pPr>
              <a:spcBef>
                <a:spcPts val="300"/>
              </a:spcBef>
            </a:pPr>
            <a:r>
              <a:rPr lang="fr-FR" sz="3600" dirty="0" smtClean="0">
                <a:latin typeface="Times New Roman" panose="02020603050405020304" pitchFamily="18" charset="0"/>
                <a:cs typeface="Times New Roman" panose="02020603050405020304" pitchFamily="18" charset="0"/>
              </a:rPr>
              <a:t>mettre en œuvre l’objectif annoncé du RDU, à savoir éviter que les usagers doivent fournir systématiquement les mêmes pièces justificatives lors de chaque demandes </a:t>
            </a:r>
          </a:p>
          <a:p>
            <a:pPr>
              <a:spcBef>
                <a:spcPts val="300"/>
              </a:spcBef>
            </a:pPr>
            <a:r>
              <a:rPr lang="fr-FR" sz="3600" dirty="0">
                <a:latin typeface="Times New Roman" panose="02020603050405020304" pitchFamily="18" charset="0"/>
                <a:cs typeface="Times New Roman" panose="02020603050405020304" pitchFamily="18" charset="0"/>
              </a:rPr>
              <a:t>s</a:t>
            </a:r>
            <a:r>
              <a:rPr lang="fr-FR" sz="3600" dirty="0" smtClean="0">
                <a:latin typeface="Times New Roman" panose="02020603050405020304" pitchFamily="18" charset="0"/>
                <a:cs typeface="Times New Roman" panose="02020603050405020304" pitchFamily="18" charset="0"/>
              </a:rPr>
              <a:t>upprimer </a:t>
            </a:r>
            <a:r>
              <a:rPr lang="fr-FR" sz="3600" dirty="0">
                <a:latin typeface="Times New Roman" panose="02020603050405020304" pitchFamily="18" charset="0"/>
                <a:cs typeface="Times New Roman" panose="02020603050405020304" pitchFamily="18" charset="0"/>
              </a:rPr>
              <a:t>le gain hypothétique pour certaines catégories </a:t>
            </a:r>
            <a:r>
              <a:rPr lang="fr-FR" sz="3600" dirty="0" smtClean="0">
                <a:latin typeface="Times New Roman" panose="02020603050405020304" pitchFamily="18" charset="0"/>
                <a:cs typeface="Times New Roman" panose="02020603050405020304" pitchFamily="18" charset="0"/>
              </a:rPr>
              <a:t>d’ayant-droit</a:t>
            </a:r>
          </a:p>
          <a:p>
            <a:pPr>
              <a:spcBef>
                <a:spcPts val="300"/>
              </a:spcBef>
            </a:pPr>
            <a:r>
              <a:rPr lang="fr-FR" sz="3600" dirty="0">
                <a:latin typeface="Times New Roman" panose="02020603050405020304" pitchFamily="18" charset="0"/>
                <a:cs typeface="Times New Roman" panose="02020603050405020304" pitchFamily="18" charset="0"/>
              </a:rPr>
              <a:t>a</a:t>
            </a:r>
            <a:r>
              <a:rPr lang="fr-FR" sz="3600" dirty="0" smtClean="0">
                <a:latin typeface="Times New Roman" panose="02020603050405020304" pitchFamily="18" charset="0"/>
                <a:cs typeface="Times New Roman" panose="02020603050405020304" pitchFamily="18" charset="0"/>
              </a:rPr>
              <a:t>ugmenter les maxima de loyer et les franchises sur les revenus</a:t>
            </a:r>
          </a:p>
          <a:p>
            <a:pPr>
              <a:spcBef>
                <a:spcPts val="300"/>
              </a:spcBef>
            </a:pPr>
            <a:r>
              <a:rPr lang="fr-FR" sz="3600" dirty="0" smtClean="0">
                <a:latin typeface="Times New Roman" panose="02020603050405020304" pitchFamily="18" charset="0"/>
                <a:cs typeface="Times New Roman" panose="02020603050405020304" pitchFamily="18" charset="0"/>
              </a:rPr>
              <a:t>Appliquer systématiquement l’article 36 al 6 de la LIASI relatif aux indûment perçus.</a:t>
            </a:r>
          </a:p>
          <a:p>
            <a:pPr>
              <a:spcBef>
                <a:spcPts val="300"/>
              </a:spcBef>
            </a:pPr>
            <a:r>
              <a:rPr lang="fr-FR" sz="3600" dirty="0">
                <a:latin typeface="Times New Roman" panose="02020603050405020304" pitchFamily="18" charset="0"/>
                <a:cs typeface="Times New Roman" panose="02020603050405020304" pitchFamily="18" charset="0"/>
              </a:rPr>
              <a:t>p</a:t>
            </a:r>
            <a:r>
              <a:rPr lang="fr-FR" sz="3600" dirty="0" smtClean="0">
                <a:latin typeface="Times New Roman" panose="02020603050405020304" pitchFamily="18" charset="0"/>
                <a:cs typeface="Times New Roman" panose="02020603050405020304" pitchFamily="18" charset="0"/>
              </a:rPr>
              <a:t>our respecter l’intention du législateur appliquer la analogie cette dispositions en cas de sanction</a:t>
            </a:r>
          </a:p>
          <a:p>
            <a:pPr>
              <a:spcBef>
                <a:spcPts val="300"/>
              </a:spcBef>
            </a:pPr>
            <a:r>
              <a:rPr lang="fr-FR" sz="3600" dirty="0">
                <a:latin typeface="Times New Roman" panose="02020603050405020304" pitchFamily="18" charset="0"/>
                <a:cs typeface="Times New Roman" panose="02020603050405020304" pitchFamily="18" charset="0"/>
              </a:rPr>
              <a:t>r</a:t>
            </a:r>
            <a:r>
              <a:rPr lang="fr-FR" sz="3600" dirty="0" smtClean="0">
                <a:latin typeface="Times New Roman" panose="02020603050405020304" pitchFamily="18" charset="0"/>
                <a:cs typeface="Times New Roman" panose="02020603050405020304" pitchFamily="18" charset="0"/>
              </a:rPr>
              <a:t>evoir la situation des personnes développant une modeste activités indépendante leur permettant de contribuer à leur entretien et de maintenir une insertion sociale et professionnelle</a:t>
            </a: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20</a:t>
            </a:fld>
            <a:endParaRPr lang="fr-CH"/>
          </a:p>
        </p:txBody>
      </p:sp>
    </p:spTree>
    <p:extLst>
      <p:ext uri="{BB962C8B-B14F-4D97-AF65-F5344CB8AC3E}">
        <p14:creationId xmlns:p14="http://schemas.microsoft.com/office/powerpoint/2010/main" val="8580985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Pourquoi un Observatoire ?</a:t>
            </a:r>
            <a:endParaRPr lang="fr-CH"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559859"/>
            <a:ext cx="10515600" cy="4617104"/>
          </a:xfrm>
        </p:spPr>
        <p:txBody>
          <a:bodyPr>
            <a:noAutofit/>
          </a:bodyPr>
          <a:lstStyle/>
          <a:p>
            <a:pPr algn="just">
              <a:spcBef>
                <a:spcPts val="0"/>
              </a:spcBef>
            </a:pPr>
            <a:r>
              <a:rPr lang="fr-FR" sz="2400" dirty="0" smtClean="0">
                <a:latin typeface="Times New Roman" panose="02020603050405020304" pitchFamily="18" charset="0"/>
                <a:cs typeface="Times New Roman" panose="02020603050405020304" pitchFamily="18" charset="0"/>
              </a:rPr>
              <a:t>pour examiner et documenter les effets des lois et des procédures mises en place sur les droits des personnes auxquelles elles s’appliquent et sur la qualité des prestations qui leur sont dues ; </a:t>
            </a:r>
          </a:p>
          <a:p>
            <a:pPr algn="just">
              <a:spcBef>
                <a:spcPts val="0"/>
              </a:spcBef>
            </a:pPr>
            <a:endParaRPr lang="fr-FR" sz="2400" dirty="0" smtClean="0">
              <a:latin typeface="Times New Roman" panose="02020603050405020304" pitchFamily="18" charset="0"/>
              <a:cs typeface="Times New Roman" panose="02020603050405020304" pitchFamily="18" charset="0"/>
            </a:endParaRPr>
          </a:p>
          <a:p>
            <a:pPr algn="just">
              <a:spcBef>
                <a:spcPts val="0"/>
              </a:spcBef>
            </a:pPr>
            <a:r>
              <a:rPr lang="fr-FR" sz="2400" dirty="0" smtClean="0">
                <a:latin typeface="Times New Roman" panose="02020603050405020304" pitchFamily="18" charset="0"/>
                <a:cs typeface="Times New Roman" panose="02020603050405020304" pitchFamily="18" charset="0"/>
              </a:rPr>
              <a:t>pour favoriser le développement d’une jurisprudence et l’analyse critique des pratiques administratives en matière de droit des usagers, ainsi que l’accès à ces documents ;  </a:t>
            </a:r>
          </a:p>
          <a:p>
            <a:pPr algn="just">
              <a:spcBef>
                <a:spcPts val="0"/>
              </a:spcBef>
            </a:pPr>
            <a:endParaRPr lang="fr-FR" sz="2400" dirty="0" smtClean="0">
              <a:latin typeface="Times New Roman" panose="02020603050405020304" pitchFamily="18" charset="0"/>
              <a:cs typeface="Times New Roman" panose="02020603050405020304" pitchFamily="18" charset="0"/>
            </a:endParaRPr>
          </a:p>
          <a:p>
            <a:pPr algn="just">
              <a:spcBef>
                <a:spcPts val="0"/>
              </a:spcBef>
            </a:pPr>
            <a:r>
              <a:rPr lang="fr-FR" sz="2400" dirty="0" smtClean="0">
                <a:latin typeface="Times New Roman" panose="02020603050405020304" pitchFamily="18" charset="0"/>
                <a:cs typeface="Times New Roman" panose="02020603050405020304" pitchFamily="18" charset="0"/>
              </a:rPr>
              <a:t>pour sensibiliser les autorités et la population en révélant la réalité de la situation des chômeurs et chômeuses, ainsi que des ayants droit à l’aide sociale et aux prestations complémentaires familiales;</a:t>
            </a:r>
          </a:p>
          <a:p>
            <a:pPr algn="just">
              <a:spcBef>
                <a:spcPts val="0"/>
              </a:spcBef>
            </a:pPr>
            <a:endParaRPr lang="fr-FR" sz="2400" dirty="0" smtClean="0">
              <a:latin typeface="Times New Roman" panose="02020603050405020304" pitchFamily="18" charset="0"/>
              <a:cs typeface="Times New Roman" panose="02020603050405020304" pitchFamily="18" charset="0"/>
            </a:endParaRPr>
          </a:p>
          <a:p>
            <a:pPr algn="just">
              <a:spcBef>
                <a:spcPts val="0"/>
              </a:spcBef>
            </a:pPr>
            <a:r>
              <a:rPr lang="fr-FR" sz="2400" dirty="0" smtClean="0">
                <a:latin typeface="Times New Roman" panose="02020603050405020304" pitchFamily="18" charset="0"/>
                <a:cs typeface="Times New Roman" panose="02020603050405020304" pitchFamily="18" charset="0"/>
              </a:rPr>
              <a:t> pour formuler des propositions de modifications législatives et améliorations des dispositifs institutionnels en place. </a:t>
            </a:r>
            <a:endParaRPr lang="fr-CH" sz="24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3</a:t>
            </a:fld>
            <a:endParaRPr lang="fr-CH"/>
          </a:p>
        </p:txBody>
      </p:sp>
    </p:spTree>
    <p:extLst>
      <p:ext uri="{BB962C8B-B14F-4D97-AF65-F5344CB8AC3E}">
        <p14:creationId xmlns:p14="http://schemas.microsoft.com/office/powerpoint/2010/main" val="3275232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500062"/>
            <a:ext cx="10515600" cy="1325563"/>
          </a:xfrm>
        </p:spPr>
        <p:txBody>
          <a:bodyPr>
            <a:noAutofit/>
          </a:bodyPr>
          <a:lstStyle/>
          <a:p>
            <a:pPr algn="just">
              <a:lnSpc>
                <a:spcPct val="80000"/>
              </a:lnSpc>
            </a:pPr>
            <a:r>
              <a:rPr lang="fr-FR" sz="2800" b="1" dirty="0" smtClean="0">
                <a:latin typeface="Times New Roman" panose="02020603050405020304" pitchFamily="18" charset="0"/>
                <a:cs typeface="Times New Roman" panose="02020603050405020304" pitchFamily="18" charset="0"/>
              </a:rPr>
              <a:t>Un climat social où les inégalités s’accroissent, où la pauvreté et de la précarité augmentent malgré l’augmentation de la croissance à Genève.</a:t>
            </a:r>
            <a:r>
              <a:rPr lang="fr-FR" sz="3200" b="1" dirty="0" smtClean="0">
                <a:latin typeface="Times New Roman" panose="02020603050405020304" pitchFamily="18" charset="0"/>
                <a:cs typeface="Times New Roman" panose="02020603050405020304" pitchFamily="18" charset="0"/>
              </a:rPr>
              <a:t> </a:t>
            </a:r>
            <a:endParaRPr lang="fr-CH" sz="32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fontScale="85000" lnSpcReduction="20000"/>
          </a:bodyPr>
          <a:lstStyle/>
          <a:p>
            <a:pPr>
              <a:spcBef>
                <a:spcPts val="300"/>
              </a:spcBef>
            </a:pPr>
            <a:r>
              <a:rPr lang="fr-FR" sz="3100" dirty="0" smtClean="0">
                <a:latin typeface="Times New Roman" panose="02020603050405020304" pitchFamily="18" charset="0"/>
                <a:cs typeface="Times New Roman" panose="02020603050405020304" pitchFamily="18" charset="0"/>
              </a:rPr>
              <a:t>Le rapport sur la pauvreté (RD155) faisait état en 2014 d’un taux de 13,6% de personnes nécessitant des prestations d’aide sociale au sens large, ce taux est passé à 14,4% en 2016.</a:t>
            </a:r>
          </a:p>
          <a:p>
            <a:pPr>
              <a:lnSpc>
                <a:spcPct val="60000"/>
              </a:lnSpc>
              <a:spcBef>
                <a:spcPts val="300"/>
              </a:spcBef>
            </a:pPr>
            <a:endParaRPr lang="fr-FR" sz="3100" dirty="0" smtClean="0">
              <a:latin typeface="Times New Roman" panose="02020603050405020304" pitchFamily="18" charset="0"/>
              <a:cs typeface="Times New Roman" panose="02020603050405020304" pitchFamily="18" charset="0"/>
            </a:endParaRPr>
          </a:p>
          <a:p>
            <a:pPr>
              <a:spcBef>
                <a:spcPts val="300"/>
              </a:spcBef>
            </a:pPr>
            <a:r>
              <a:rPr lang="fr-FR" sz="3100" dirty="0" smtClean="0">
                <a:latin typeface="Times New Roman" panose="02020603050405020304" pitchFamily="18" charset="0"/>
                <a:cs typeface="Times New Roman" panose="02020603050405020304" pitchFamily="18" charset="0"/>
              </a:rPr>
              <a:t>Un taux de chômage qui s’infléchit, notamment en raison d’une modification des modalités de calcul.</a:t>
            </a:r>
          </a:p>
          <a:p>
            <a:pPr>
              <a:lnSpc>
                <a:spcPct val="60000"/>
              </a:lnSpc>
              <a:spcBef>
                <a:spcPts val="300"/>
              </a:spcBef>
            </a:pPr>
            <a:endParaRPr lang="fr-FR" sz="3100" dirty="0" smtClean="0">
              <a:latin typeface="Times New Roman" panose="02020603050405020304" pitchFamily="18" charset="0"/>
              <a:cs typeface="Times New Roman" panose="02020603050405020304" pitchFamily="18" charset="0"/>
            </a:endParaRPr>
          </a:p>
          <a:p>
            <a:pPr>
              <a:spcBef>
                <a:spcPts val="300"/>
              </a:spcBef>
            </a:pPr>
            <a:r>
              <a:rPr lang="fr-FR" sz="3100" dirty="0" smtClean="0">
                <a:latin typeface="Times New Roman" panose="02020603050405020304" pitchFamily="18" charset="0"/>
                <a:cs typeface="Times New Roman" panose="02020603050405020304" pitchFamily="18" charset="0"/>
              </a:rPr>
              <a:t>Des chômeurs en fin de droits qui ne sont pas recensés et sortent des radars. Ils entrent dans le triangle des Bermudes de la fin de droit au chômage.</a:t>
            </a:r>
          </a:p>
          <a:p>
            <a:pPr>
              <a:lnSpc>
                <a:spcPct val="60000"/>
              </a:lnSpc>
              <a:spcBef>
                <a:spcPts val="300"/>
              </a:spcBef>
            </a:pPr>
            <a:endParaRPr lang="fr-CH" sz="3100" dirty="0">
              <a:latin typeface="Times New Roman" panose="02020603050405020304" pitchFamily="18" charset="0"/>
              <a:cs typeface="Times New Roman" panose="02020603050405020304" pitchFamily="18" charset="0"/>
            </a:endParaRPr>
          </a:p>
          <a:p>
            <a:pPr>
              <a:spcBef>
                <a:spcPts val="300"/>
              </a:spcBef>
            </a:pPr>
            <a:r>
              <a:rPr lang="fr-FR" sz="3100" dirty="0" smtClean="0">
                <a:latin typeface="Times New Roman" panose="02020603050405020304" pitchFamily="18" charset="0"/>
                <a:cs typeface="Times New Roman" panose="02020603050405020304" pitchFamily="18" charset="0"/>
              </a:rPr>
              <a:t>Des Services sociaux qui peinent, faute de moyens, à agir sur les causes de la précarité et de l’exclusion sociale. </a:t>
            </a:r>
          </a:p>
          <a:p>
            <a:pPr>
              <a:lnSpc>
                <a:spcPct val="60000"/>
              </a:lnSpc>
              <a:spcBef>
                <a:spcPts val="300"/>
              </a:spcBef>
            </a:pPr>
            <a:endParaRPr lang="fr-FR" sz="3100" dirty="0" smtClean="0">
              <a:latin typeface="Times New Roman" panose="02020603050405020304" pitchFamily="18" charset="0"/>
              <a:cs typeface="Times New Roman" panose="02020603050405020304" pitchFamily="18" charset="0"/>
            </a:endParaRPr>
          </a:p>
          <a:p>
            <a:pPr>
              <a:spcBef>
                <a:spcPts val="300"/>
              </a:spcBef>
            </a:pPr>
            <a:r>
              <a:rPr lang="fr-FR" sz="3100" dirty="0" smtClean="0">
                <a:latin typeface="Times New Roman" panose="02020603050405020304" pitchFamily="18" charset="0"/>
                <a:cs typeface="Times New Roman" panose="02020603050405020304" pitchFamily="18" charset="0"/>
              </a:rPr>
              <a:t>Un phénomène de non recours multifactoriel</a:t>
            </a:r>
          </a:p>
          <a:p>
            <a:pPr>
              <a:lnSpc>
                <a:spcPct val="60000"/>
              </a:lnSpc>
              <a:spcBef>
                <a:spcPts val="300"/>
              </a:spcBef>
            </a:pPr>
            <a:endParaRPr lang="fr-FR" sz="3100" dirty="0" smtClean="0">
              <a:latin typeface="Times New Roman" panose="02020603050405020304" pitchFamily="18" charset="0"/>
              <a:cs typeface="Times New Roman" panose="02020603050405020304" pitchFamily="18" charset="0"/>
            </a:endParaRPr>
          </a:p>
          <a:p>
            <a:pPr>
              <a:spcBef>
                <a:spcPts val="300"/>
              </a:spcBef>
            </a:pPr>
            <a:r>
              <a:rPr lang="fr-FR" sz="3100" dirty="0" smtClean="0">
                <a:latin typeface="Times New Roman" panose="02020603050405020304" pitchFamily="18" charset="0"/>
                <a:cs typeface="Times New Roman" panose="02020603050405020304" pitchFamily="18" charset="0"/>
              </a:rPr>
              <a:t>Un exclusion sociale qui augmente et perdure </a:t>
            </a:r>
          </a:p>
          <a:p>
            <a:pPr>
              <a:spcBef>
                <a:spcPts val="300"/>
              </a:spcBef>
            </a:pPr>
            <a:endParaRPr lang="fr-CH" sz="24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4</a:t>
            </a:fld>
            <a:endParaRPr lang="fr-CH"/>
          </a:p>
        </p:txBody>
      </p:sp>
    </p:spTree>
    <p:extLst>
      <p:ext uri="{BB962C8B-B14F-4D97-AF65-F5344CB8AC3E}">
        <p14:creationId xmlns:p14="http://schemas.microsoft.com/office/powerpoint/2010/main" val="1217441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contexte et méthodologie</a:t>
            </a:r>
            <a:endParaRPr lang="fr-CH"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buNone/>
            </a:pPr>
            <a:r>
              <a:rPr lang="fr-FR" sz="3600" dirty="0" smtClean="0">
                <a:latin typeface="Times New Roman" panose="02020603050405020304" pitchFamily="18" charset="0"/>
                <a:cs typeface="Times New Roman" panose="02020603050405020304" pitchFamily="18" charset="0"/>
              </a:rPr>
              <a:t>Des mutations </a:t>
            </a:r>
          </a:p>
          <a:p>
            <a:pPr marL="0" indent="0">
              <a:buNone/>
            </a:pPr>
            <a:endParaRPr lang="fr-FR" sz="2400" dirty="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Sur le plan du marché du travail</a:t>
            </a:r>
          </a:p>
          <a:p>
            <a:r>
              <a:rPr lang="fr-FR" dirty="0" smtClean="0">
                <a:latin typeface="Times New Roman" panose="02020603050405020304" pitchFamily="18" charset="0"/>
                <a:cs typeface="Times New Roman" panose="02020603050405020304" pitchFamily="18" charset="0"/>
              </a:rPr>
              <a:t>En matière d’aide sociale</a:t>
            </a:r>
          </a:p>
          <a:p>
            <a:r>
              <a:rPr lang="fr-FR" dirty="0" smtClean="0">
                <a:latin typeface="Times New Roman" panose="02020603050405020304" pitchFamily="18" charset="0"/>
                <a:cs typeface="Times New Roman" panose="02020603050405020304" pitchFamily="18" charset="0"/>
              </a:rPr>
              <a:t>Sur le plan législatif et réglementaire</a:t>
            </a:r>
          </a:p>
          <a:p>
            <a:r>
              <a:rPr lang="fr-FR" dirty="0" smtClean="0">
                <a:latin typeface="Times New Roman" panose="02020603050405020304" pitchFamily="18" charset="0"/>
                <a:cs typeface="Times New Roman" panose="02020603050405020304" pitchFamily="18" charset="0"/>
              </a:rPr>
              <a:t>Au niveau des pratiques professionnelles</a:t>
            </a:r>
          </a:p>
          <a:p>
            <a:pPr marL="0" indent="0">
              <a:buNone/>
            </a:pPr>
            <a:endParaRPr lang="fr-FR" dirty="0">
              <a:latin typeface="Times New Roman" panose="02020603050405020304" pitchFamily="18" charset="0"/>
              <a:cs typeface="Times New Roman" panose="02020603050405020304" pitchFamily="18" charset="0"/>
            </a:endParaRPr>
          </a:p>
          <a:p>
            <a:endParaRPr lang="fr-CH" dirty="0"/>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5</a:t>
            </a:fld>
            <a:endParaRPr lang="fr-CH"/>
          </a:p>
        </p:txBody>
      </p:sp>
    </p:spTree>
    <p:extLst>
      <p:ext uri="{BB962C8B-B14F-4D97-AF65-F5344CB8AC3E}">
        <p14:creationId xmlns:p14="http://schemas.microsoft.com/office/powerpoint/2010/main" val="993497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Les </a:t>
            </a:r>
            <a:r>
              <a:rPr lang="fr-FR" dirty="0" err="1" smtClean="0">
                <a:latin typeface="Times New Roman" panose="02020603050405020304" pitchFamily="18" charset="0"/>
                <a:cs typeface="Times New Roman" panose="02020603050405020304" pitchFamily="18" charset="0"/>
              </a:rPr>
              <a:t>usagers.ère.s</a:t>
            </a:r>
            <a:r>
              <a:rPr lang="fr-FR" dirty="0" smtClean="0">
                <a:latin typeface="Times New Roman" panose="02020603050405020304" pitchFamily="18" charset="0"/>
                <a:cs typeface="Times New Roman" panose="02020603050405020304" pitchFamily="18" charset="0"/>
              </a:rPr>
              <a:t> témoins</a:t>
            </a:r>
            <a:endParaRPr lang="fr-CH"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pPr marL="0" indent="0">
              <a:buNone/>
            </a:pPr>
            <a:r>
              <a:rPr lang="fr-FR" dirty="0">
                <a:latin typeface="Times New Roman" panose="02020603050405020304" pitchFamily="18" charset="0"/>
                <a:cs typeface="Times New Roman" panose="02020603050405020304" pitchFamily="18" charset="0"/>
              </a:rPr>
              <a:t>Des entretiens qualitatifs </a:t>
            </a:r>
            <a:r>
              <a:rPr lang="fr-FR" dirty="0" smtClean="0">
                <a:latin typeface="Times New Roman" panose="02020603050405020304" pitchFamily="18" charset="0"/>
                <a:cs typeface="Times New Roman" panose="02020603050405020304" pitchFamily="18" charset="0"/>
              </a:rPr>
              <a:t> :</a:t>
            </a:r>
          </a:p>
          <a:p>
            <a:pPr marL="0" indent="0">
              <a:buNone/>
            </a:pPr>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33 fiches établies avec des usagers – 19 femmes et 14 hommes recueillies sur 18 </a:t>
            </a:r>
            <a:r>
              <a:rPr lang="fr-FR" dirty="0" smtClean="0">
                <a:latin typeface="Times New Roman" panose="02020603050405020304" pitchFamily="18" charset="0"/>
                <a:cs typeface="Times New Roman" panose="02020603050405020304" pitchFamily="18" charset="0"/>
              </a:rPr>
              <a:t>mois</a:t>
            </a:r>
          </a:p>
          <a:p>
            <a:r>
              <a:rPr lang="fr-FR" dirty="0">
                <a:latin typeface="Times New Roman" panose="02020603050405020304" pitchFamily="18" charset="0"/>
                <a:cs typeface="Times New Roman" panose="02020603050405020304" pitchFamily="18" charset="0"/>
              </a:rPr>
              <a:t>p</a:t>
            </a:r>
            <a:r>
              <a:rPr lang="fr-FR" dirty="0" smtClean="0">
                <a:latin typeface="Times New Roman" panose="02020603050405020304" pitchFamily="18" charset="0"/>
                <a:cs typeface="Times New Roman" panose="02020603050405020304" pitchFamily="18" charset="0"/>
              </a:rPr>
              <a:t>rès des deux tiers des personnes interrogées sont soit divorcées ou séparées ou célibataires</a:t>
            </a:r>
            <a:endParaRPr lang="fr-FR" dirty="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 des personnes de 20 à 66 ans</a:t>
            </a:r>
          </a:p>
          <a:p>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es profils de formation variés</a:t>
            </a:r>
            <a:endParaRPr lang="fr-CH"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6</a:t>
            </a:fld>
            <a:endParaRPr lang="fr-CH"/>
          </a:p>
        </p:txBody>
      </p:sp>
    </p:spTree>
    <p:extLst>
      <p:ext uri="{BB962C8B-B14F-4D97-AF65-F5344CB8AC3E}">
        <p14:creationId xmlns:p14="http://schemas.microsoft.com/office/powerpoint/2010/main" val="507086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Les professionnels de terrain</a:t>
            </a:r>
            <a:endParaRPr lang="fr-CH"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3674222"/>
          </a:xfrm>
        </p:spPr>
        <p:txBody>
          <a:bodyPr>
            <a:normAutofit/>
          </a:bodyPr>
          <a:lstStyle/>
          <a:p>
            <a:pPr marL="0" indent="0">
              <a:buNone/>
            </a:pPr>
            <a:r>
              <a:rPr lang="fr-FR" sz="3200" dirty="0" smtClean="0">
                <a:latin typeface="Times New Roman" panose="02020603050405020304" pitchFamily="18" charset="0"/>
                <a:cs typeface="Times New Roman" panose="02020603050405020304" pitchFamily="18" charset="0"/>
              </a:rPr>
              <a:t>Un panel composé d’acteurs sociaux émanant </a:t>
            </a:r>
            <a:r>
              <a:rPr lang="fr-FR" sz="2400" dirty="0" smtClean="0">
                <a:latin typeface="Times New Roman" panose="02020603050405020304" pitchFamily="18" charset="0"/>
                <a:cs typeface="Times New Roman" panose="02020603050405020304" pitchFamily="18" charset="0"/>
              </a:rPr>
              <a:t>:</a:t>
            </a:r>
          </a:p>
          <a:p>
            <a:pPr marL="0" indent="0">
              <a:buNone/>
            </a:pPr>
            <a:endParaRPr lang="fr-FR" sz="2400"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d’un service social communal</a:t>
            </a:r>
          </a:p>
          <a:p>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’une antenne de chômage</a:t>
            </a:r>
          </a:p>
          <a:p>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’un service social privé spécialisé</a:t>
            </a:r>
          </a:p>
          <a:p>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’un service social privé polyvalent</a:t>
            </a:r>
          </a:p>
          <a:p>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’un lieu d’accueil pour les personnes en situation de grande précarité</a:t>
            </a:r>
            <a:endParaRPr lang="fr-CH"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7</a:t>
            </a:fld>
            <a:endParaRPr lang="fr-CH"/>
          </a:p>
        </p:txBody>
      </p:sp>
    </p:spTree>
    <p:extLst>
      <p:ext uri="{BB962C8B-B14F-4D97-AF65-F5344CB8AC3E}">
        <p14:creationId xmlns:p14="http://schemas.microsoft.com/office/powerpoint/2010/main" val="1396657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Problématiques relevées pour les </a:t>
            </a:r>
            <a:r>
              <a:rPr lang="fr-FR" dirty="0" err="1" smtClean="0">
                <a:latin typeface="Times New Roman" panose="02020603050405020304" pitchFamily="18" charset="0"/>
                <a:cs typeface="Times New Roman" panose="02020603050405020304" pitchFamily="18" charset="0"/>
              </a:rPr>
              <a:t>PCFam</a:t>
            </a:r>
            <a:endParaRPr lang="fr-CH"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fontScale="92500" lnSpcReduction="10000"/>
          </a:bodyPr>
          <a:lstStyle/>
          <a:p>
            <a:pPr>
              <a:spcBef>
                <a:spcPts val="600"/>
              </a:spcBef>
              <a:buFont typeface="Wingdings" panose="05000000000000000000" pitchFamily="2" charset="2"/>
              <a:buChar char="§"/>
            </a:pPr>
            <a:endParaRPr lang="fr-FR" sz="2400" dirty="0">
              <a:latin typeface="Times New Roman" panose="02020603050405020304" pitchFamily="18" charset="0"/>
              <a:cs typeface="Times New Roman" panose="02020603050405020304" pitchFamily="18" charset="0"/>
            </a:endParaRPr>
          </a:p>
          <a:p>
            <a:pPr algn="just">
              <a:spcBef>
                <a:spcPts val="600"/>
              </a:spcBef>
            </a:pPr>
            <a:r>
              <a:rPr lang="fr-FR" sz="3000" dirty="0" smtClean="0">
                <a:latin typeface="Times New Roman" panose="02020603050405020304" pitchFamily="18" charset="0"/>
                <a:cs typeface="Times New Roman" panose="02020603050405020304" pitchFamily="18" charset="0"/>
              </a:rPr>
              <a:t>une </a:t>
            </a:r>
            <a:r>
              <a:rPr lang="fr-FR" sz="3000" dirty="0">
                <a:latin typeface="Times New Roman" panose="02020603050405020304" pitchFamily="18" charset="0"/>
                <a:cs typeface="Times New Roman" panose="02020603050405020304" pitchFamily="18" charset="0"/>
              </a:rPr>
              <a:t>information </a:t>
            </a:r>
            <a:r>
              <a:rPr lang="fr-FR" sz="3000" dirty="0" smtClean="0">
                <a:latin typeface="Times New Roman" panose="02020603050405020304" pitchFamily="18" charset="0"/>
                <a:cs typeface="Times New Roman" panose="02020603050405020304" pitchFamily="18" charset="0"/>
              </a:rPr>
              <a:t>lacunaire favorisant une méconnaissance des droits des bénéficiaires</a:t>
            </a:r>
          </a:p>
          <a:p>
            <a:pPr algn="just">
              <a:spcBef>
                <a:spcPts val="600"/>
              </a:spcBef>
            </a:pPr>
            <a:r>
              <a:rPr lang="fr-FR" sz="3000" dirty="0" smtClean="0">
                <a:latin typeface="Times New Roman" panose="02020603050405020304" pitchFamily="18" charset="0"/>
                <a:cs typeface="Times New Roman" panose="02020603050405020304" pitchFamily="18" charset="0"/>
              </a:rPr>
              <a:t>des </a:t>
            </a:r>
            <a:r>
              <a:rPr lang="fr-FR" sz="3000" dirty="0">
                <a:latin typeface="Times New Roman" panose="02020603050405020304" pitchFamily="18" charset="0"/>
                <a:cs typeface="Times New Roman" panose="02020603050405020304" pitchFamily="18" charset="0"/>
              </a:rPr>
              <a:t>décisions </a:t>
            </a:r>
            <a:r>
              <a:rPr lang="fr-FR" sz="3000" dirty="0" smtClean="0">
                <a:latin typeface="Times New Roman" panose="02020603050405020304" pitchFamily="18" charset="0"/>
                <a:cs typeface="Times New Roman" panose="02020603050405020304" pitchFamily="18" charset="0"/>
              </a:rPr>
              <a:t>incompréhensibles</a:t>
            </a:r>
          </a:p>
          <a:p>
            <a:pPr algn="just">
              <a:spcBef>
                <a:spcPts val="600"/>
              </a:spcBef>
            </a:pPr>
            <a:r>
              <a:rPr lang="fr-FR" sz="3000" dirty="0">
                <a:latin typeface="Times New Roman" panose="02020603050405020304" pitchFamily="18" charset="0"/>
                <a:cs typeface="Times New Roman" panose="02020603050405020304" pitchFamily="18" charset="0"/>
              </a:rPr>
              <a:t>d</a:t>
            </a:r>
            <a:r>
              <a:rPr lang="fr-FR" sz="3000" dirty="0" smtClean="0">
                <a:latin typeface="Times New Roman" panose="02020603050405020304" pitchFamily="18" charset="0"/>
                <a:cs typeface="Times New Roman" panose="02020603050405020304" pitchFamily="18" charset="0"/>
              </a:rPr>
              <a:t>es indûment perçus générés par des modalités de calcul inadaptées à des revenus variables</a:t>
            </a:r>
          </a:p>
          <a:p>
            <a:pPr algn="just">
              <a:spcBef>
                <a:spcPts val="600"/>
              </a:spcBef>
            </a:pPr>
            <a:r>
              <a:rPr lang="fr-FR" sz="3000" dirty="0">
                <a:latin typeface="Times New Roman" panose="02020603050405020304" pitchFamily="18" charset="0"/>
                <a:cs typeface="Times New Roman" panose="02020603050405020304" pitchFamily="18" charset="0"/>
              </a:rPr>
              <a:t>a</a:t>
            </a:r>
            <a:r>
              <a:rPr lang="fr-FR" sz="3000" dirty="0" smtClean="0">
                <a:latin typeface="Times New Roman" panose="02020603050405020304" pitchFamily="18" charset="0"/>
                <a:cs typeface="Times New Roman" panose="02020603050405020304" pitchFamily="18" charset="0"/>
              </a:rPr>
              <a:t>utant de déficits qui tendent à alimenter le non recours</a:t>
            </a:r>
          </a:p>
          <a:p>
            <a:pPr algn="just">
              <a:spcBef>
                <a:spcPts val="600"/>
              </a:spcBef>
            </a:pPr>
            <a:r>
              <a:rPr lang="fr-FR" sz="3000" dirty="0">
                <a:latin typeface="Times New Roman" panose="02020603050405020304" pitchFamily="18" charset="0"/>
                <a:cs typeface="Times New Roman" panose="02020603050405020304" pitchFamily="18" charset="0"/>
              </a:rPr>
              <a:t>u</a:t>
            </a:r>
            <a:r>
              <a:rPr lang="fr-FR" sz="3000" dirty="0" smtClean="0">
                <a:latin typeface="Times New Roman" panose="02020603050405020304" pitchFamily="18" charset="0"/>
                <a:cs typeface="Times New Roman" panose="02020603050405020304" pitchFamily="18" charset="0"/>
              </a:rPr>
              <a:t>ne application de la LIASI non conforme à la pratique de l’aide sociale, notamment concernant : le CASI, les prestations circonstancielles, etc…</a:t>
            </a:r>
          </a:p>
          <a:p>
            <a:pPr marL="0" indent="0" algn="just">
              <a:buNone/>
            </a:pPr>
            <a:r>
              <a:rPr lang="fr-FR" sz="2400" dirty="0" smtClean="0">
                <a:latin typeface="Times New Roman" panose="02020603050405020304" pitchFamily="18" charset="0"/>
                <a:cs typeface="Times New Roman" panose="02020603050405020304" pitchFamily="18" charset="0"/>
              </a:rPr>
              <a:t> </a:t>
            </a:r>
          </a:p>
          <a:p>
            <a:endParaRPr lang="fr-FR" sz="2400" dirty="0">
              <a:latin typeface="Times New Roman" panose="02020603050405020304" pitchFamily="18" charset="0"/>
              <a:cs typeface="Times New Roman" panose="02020603050405020304" pitchFamily="18" charset="0"/>
            </a:endParaRPr>
          </a:p>
          <a:p>
            <a:endParaRPr lang="fr-FR" sz="2400" dirty="0" smtClean="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FR" sz="2400" dirty="0" smtClean="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FR" sz="2400" dirty="0" smtClean="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CH" sz="24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8</a:t>
            </a:fld>
            <a:endParaRPr lang="fr-CH"/>
          </a:p>
        </p:txBody>
      </p:sp>
    </p:spTree>
    <p:extLst>
      <p:ext uri="{BB962C8B-B14F-4D97-AF65-F5344CB8AC3E}">
        <p14:creationId xmlns:p14="http://schemas.microsoft.com/office/powerpoint/2010/main" val="931420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anose="02020603050405020304" pitchFamily="18" charset="0"/>
                <a:cs typeface="Times New Roman" panose="02020603050405020304" pitchFamily="18" charset="0"/>
              </a:rPr>
              <a:t>Problématiques relevées pour la LMC </a:t>
            </a:r>
            <a:endParaRPr lang="fr-CH"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Autofit/>
          </a:bodyPr>
          <a:lstStyle/>
          <a:p>
            <a:pPr algn="just">
              <a:spcBef>
                <a:spcPts val="0"/>
              </a:spcBef>
              <a:spcAft>
                <a:spcPts val="600"/>
              </a:spcAft>
            </a:pPr>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es mesures standard plutôt que des mesures ciblées plus en phase avec les besoins des chômeurs</a:t>
            </a:r>
          </a:p>
          <a:p>
            <a:pPr algn="just">
              <a:spcBef>
                <a:spcPts val="0"/>
              </a:spcBef>
              <a:spcAft>
                <a:spcPts val="600"/>
              </a:spcAft>
            </a:pPr>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es relations difficiles avec certains conseillers en emploi</a:t>
            </a:r>
          </a:p>
          <a:p>
            <a:pPr algn="just">
              <a:spcBef>
                <a:spcPts val="0"/>
              </a:spcBef>
              <a:spcAft>
                <a:spcPts val="600"/>
              </a:spcAft>
            </a:pPr>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es entretien rares, écourtés, essentiellement destinés au contrôle plutôt qu’au soutien à la recherche d’emploi</a:t>
            </a:r>
          </a:p>
          <a:p>
            <a:pPr algn="just">
              <a:spcBef>
                <a:spcPts val="0"/>
              </a:spcBef>
              <a:spcAft>
                <a:spcPts val="600"/>
              </a:spcAft>
            </a:pPr>
            <a:r>
              <a:rPr lang="fr-FR" dirty="0" smtClean="0">
                <a:latin typeface="Times New Roman" panose="02020603050405020304" pitchFamily="18" charset="0"/>
                <a:cs typeface="Times New Roman" panose="02020603050405020304" pitchFamily="18" charset="0"/>
              </a:rPr>
              <a:t>une baisse de revenu génératrice de problème financiers et relationnels</a:t>
            </a:r>
          </a:p>
          <a:p>
            <a:pPr algn="just">
              <a:spcBef>
                <a:spcPts val="0"/>
              </a:spcBef>
              <a:spcAft>
                <a:spcPts val="600"/>
              </a:spcAft>
            </a:pPr>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es informations lacunaires, distillées souvent après insistance</a:t>
            </a:r>
          </a:p>
          <a:p>
            <a:pPr algn="just">
              <a:spcBef>
                <a:spcPts val="0"/>
              </a:spcBef>
              <a:spcAft>
                <a:spcPts val="600"/>
              </a:spcAft>
            </a:pPr>
            <a:r>
              <a:rPr lang="fr-FR" dirty="0">
                <a:latin typeface="Times New Roman" panose="02020603050405020304" pitchFamily="18" charset="0"/>
                <a:cs typeface="Times New Roman" panose="02020603050405020304" pitchFamily="18" charset="0"/>
              </a:rPr>
              <a:t>d</a:t>
            </a:r>
            <a:r>
              <a:rPr lang="fr-FR" dirty="0" smtClean="0">
                <a:latin typeface="Times New Roman" panose="02020603050405020304" pitchFamily="18" charset="0"/>
                <a:cs typeface="Times New Roman" panose="02020603050405020304" pitchFamily="18" charset="0"/>
              </a:rPr>
              <a:t>es </a:t>
            </a:r>
            <a:r>
              <a:rPr lang="fr-FR" dirty="0" err="1" smtClean="0">
                <a:latin typeface="Times New Roman" panose="02020603050405020304" pitchFamily="18" charset="0"/>
                <a:cs typeface="Times New Roman" panose="02020603050405020304" pitchFamily="18" charset="0"/>
              </a:rPr>
              <a:t>EdS</a:t>
            </a:r>
            <a:r>
              <a:rPr lang="fr-FR" dirty="0" smtClean="0">
                <a:latin typeface="Times New Roman" panose="02020603050405020304" pitchFamily="18" charset="0"/>
                <a:cs typeface="Times New Roman" panose="02020603050405020304" pitchFamily="18" charset="0"/>
              </a:rPr>
              <a:t> qui promettent plus qu’ils ne tiennent</a:t>
            </a:r>
          </a:p>
          <a:p>
            <a:pPr algn="just">
              <a:spcBef>
                <a:spcPts val="0"/>
              </a:spcBef>
              <a:spcAft>
                <a:spcPts val="600"/>
              </a:spcAft>
            </a:pPr>
            <a:r>
              <a:rPr lang="fr-FR" b="1" dirty="0">
                <a:latin typeface="Times New Roman" panose="02020603050405020304" pitchFamily="18" charset="0"/>
                <a:cs typeface="Times New Roman" panose="02020603050405020304" pitchFamily="18" charset="0"/>
              </a:rPr>
              <a:t>m</a:t>
            </a:r>
            <a:r>
              <a:rPr lang="fr-FR" b="1" dirty="0" smtClean="0">
                <a:latin typeface="Times New Roman" panose="02020603050405020304" pitchFamily="18" charset="0"/>
                <a:cs typeface="Times New Roman" panose="02020603050405020304" pitchFamily="18" charset="0"/>
              </a:rPr>
              <a:t>ais parfois aussi des expériences gratifiantes de collaborations réussies avec des conseillers en emploi. </a:t>
            </a:r>
          </a:p>
        </p:txBody>
      </p:sp>
      <p:sp>
        <p:nvSpPr>
          <p:cNvPr id="4" name="Espace réservé du numéro de diapositive 3"/>
          <p:cNvSpPr>
            <a:spLocks noGrp="1"/>
          </p:cNvSpPr>
          <p:nvPr>
            <p:ph type="sldNum" sz="quarter" idx="12"/>
          </p:nvPr>
        </p:nvSpPr>
        <p:spPr/>
        <p:txBody>
          <a:bodyPr/>
          <a:lstStyle/>
          <a:p>
            <a:fld id="{F220B59E-9091-4CE7-8488-E6BD2E34FD29}" type="slidenum">
              <a:rPr lang="fr-CH" smtClean="0"/>
              <a:t>9</a:t>
            </a:fld>
            <a:endParaRPr lang="fr-CH"/>
          </a:p>
        </p:txBody>
      </p:sp>
    </p:spTree>
    <p:extLst>
      <p:ext uri="{BB962C8B-B14F-4D97-AF65-F5344CB8AC3E}">
        <p14:creationId xmlns:p14="http://schemas.microsoft.com/office/powerpoint/2010/main" val="1399080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1730</Words>
  <Application>Microsoft Office PowerPoint</Application>
  <PresentationFormat>Grand écran</PresentationFormat>
  <Paragraphs>183</Paragraphs>
  <Slides>20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20</vt:i4>
      </vt:variant>
    </vt:vector>
  </HeadingPairs>
  <TitlesOfParts>
    <vt:vector size="26" baseType="lpstr">
      <vt:lpstr>Arial</vt:lpstr>
      <vt:lpstr>Calibri</vt:lpstr>
      <vt:lpstr>Calibri Light</vt:lpstr>
      <vt:lpstr>Times New Roman</vt:lpstr>
      <vt:lpstr>Wingdings</vt:lpstr>
      <vt:lpstr>Thème Office</vt:lpstr>
      <vt:lpstr>      OASI Observatoire de l’aide sociale et de l’insertion  4ème rapport d’observation   </vt:lpstr>
      <vt:lpstr>Avertissement au lecteur : </vt:lpstr>
      <vt:lpstr>Pourquoi un Observatoire ?</vt:lpstr>
      <vt:lpstr>Un climat social où les inégalités s’accroissent, où la pauvreté et de la précarité augmentent malgré l’augmentation de la croissance à Genève. </vt:lpstr>
      <vt:lpstr>contexte et méthodologie</vt:lpstr>
      <vt:lpstr>Les usagers.ère.s témoins</vt:lpstr>
      <vt:lpstr>Les professionnels de terrain</vt:lpstr>
      <vt:lpstr>Problématiques relevées pour les PCFam</vt:lpstr>
      <vt:lpstr>Problématiques relevées pour la LMC </vt:lpstr>
      <vt:lpstr>Problématiques soulevées pour l’aide sociale</vt:lpstr>
      <vt:lpstr>Le non recours, une question spécifique </vt:lpstr>
      <vt:lpstr>Le ressenti des usagers des 3 dispositifs</vt:lpstr>
      <vt:lpstr>Problèmes relevées par les professionnels de terrain pour les PCFam</vt:lpstr>
      <vt:lpstr>Problèmes relevées par les professionnels de terrain pour l’OCE</vt:lpstr>
      <vt:lpstr>Problèmes relevées par les professionnels de terrain pour l’Hospice général</vt:lpstr>
      <vt:lpstr>Conclusion Le plus souvent, usagers et professionnels identifient les mêmes problématiques </vt:lpstr>
      <vt:lpstr>Conclusion Le plus souvent, usagers et professionnels identifient les mêmes problématiques</vt:lpstr>
      <vt:lpstr>Conclusion Le plus souvent, usagers et professionnels identifient les mêmes problématiques</vt:lpstr>
      <vt:lpstr>   =&gt; 25 recommandations exprimant les attentes des usagers et des professionnels </vt:lpstr>
      <vt:lpstr>=&gt; 11 recommandations issues de l’observation de l’OASI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OASI Observatoire de l’aide sociale et de l’insertion</dc:title>
  <dc:creator>hallerjoc</dc:creator>
  <cp:lastModifiedBy>hallerjoc</cp:lastModifiedBy>
  <cp:revision>37</cp:revision>
  <dcterms:created xsi:type="dcterms:W3CDTF">2019-04-25T15:10:23Z</dcterms:created>
  <dcterms:modified xsi:type="dcterms:W3CDTF">2019-05-08T07:45:33Z</dcterms:modified>
</cp:coreProperties>
</file>